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24"/>
  </p:notesMasterIdLst>
  <p:sldIdLst>
    <p:sldId id="651" r:id="rId5"/>
    <p:sldId id="636" r:id="rId6"/>
    <p:sldId id="715" r:id="rId7"/>
    <p:sldId id="716" r:id="rId8"/>
    <p:sldId id="740" r:id="rId9"/>
    <p:sldId id="771" r:id="rId10"/>
    <p:sldId id="741" r:id="rId11"/>
    <p:sldId id="742" r:id="rId12"/>
    <p:sldId id="769" r:id="rId13"/>
    <p:sldId id="744" r:id="rId14"/>
    <p:sldId id="745" r:id="rId15"/>
    <p:sldId id="746" r:id="rId16"/>
    <p:sldId id="747" r:id="rId17"/>
    <p:sldId id="751" r:id="rId18"/>
    <p:sldId id="752" r:id="rId19"/>
    <p:sldId id="770" r:id="rId20"/>
    <p:sldId id="755" r:id="rId21"/>
    <p:sldId id="661" r:id="rId22"/>
    <p:sldId id="694" r:id="rId23"/>
  </p:sldIdLst>
  <p:sldSz cx="12195175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253" userDrawn="1">
          <p15:clr>
            <a:srgbClr val="A4A3A4"/>
          </p15:clr>
        </p15:guide>
        <p15:guide id="2" pos="371" userDrawn="1">
          <p15:clr>
            <a:srgbClr val="A4A3A4"/>
          </p15:clr>
        </p15:guide>
        <p15:guide id="3" pos="384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1" roundtripDataSignature="AMtx7mjXq073FkgKMF4uCv9DyDsLytLDp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ita Kadłubiska" initials="AK" lastIdx="1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C527"/>
    <a:srgbClr val="0B2B79"/>
    <a:srgbClr val="95C900"/>
    <a:srgbClr val="7F7F7F"/>
    <a:srgbClr val="092B7C"/>
    <a:srgbClr val="0B2B76"/>
    <a:srgbClr val="FFFFFF"/>
    <a:srgbClr val="83C33F"/>
    <a:srgbClr val="0000FF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347"/>
    <p:restoredTop sz="94534"/>
  </p:normalViewPr>
  <p:slideViewPr>
    <p:cSldViewPr snapToGrid="0">
      <p:cViewPr varScale="1">
        <p:scale>
          <a:sx n="105" d="100"/>
          <a:sy n="105" d="100"/>
        </p:scale>
        <p:origin x="1248" y="108"/>
      </p:cViewPr>
      <p:guideLst>
        <p:guide orient="horz" pos="1253"/>
        <p:guide pos="371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976"/>
    </p:cViewPr>
  </p:sorter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42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41" Type="http://customschemas.google.com/relationships/presentationmetadata" Target="meta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04254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EA85F2-E5CB-C64F-A1AA-3BCA57B682D9}" type="slidenum">
              <a:rPr lang="pl-PL" smtClean="0"/>
              <a:pPr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21781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6673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2947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9328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44309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6218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87844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99099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57303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29282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2928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7E2DC1-6F61-FD43-85EA-09AE8A7D2D24}" type="slidenum">
              <a:rPr lang="pl-PL" smtClean="0"/>
              <a:pPr/>
              <a:t>2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30365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5994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5994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0286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7603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911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0063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5" name="Google Shape;30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5352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zentacja text na całą szerokość">
  <p:cSld name="Prezentacja text na całą szerokość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>
            <a:spLocks noGrp="1"/>
          </p:cNvSpPr>
          <p:nvPr>
            <p:ph type="body" idx="1"/>
          </p:nvPr>
        </p:nvSpPr>
        <p:spPr>
          <a:xfrm>
            <a:off x="576151" y="1659083"/>
            <a:ext cx="11042874" cy="4648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>
            <a:lvl1pPr marL="457200" lvl="0" indent="-330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body" idx="2"/>
          </p:nvPr>
        </p:nvSpPr>
        <p:spPr>
          <a:xfrm>
            <a:off x="576149" y="887413"/>
            <a:ext cx="11042875" cy="704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 b="1">
                <a:solidFill>
                  <a:srgbClr val="0B2B7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26"/>
          <p:cNvSpPr txBox="1">
            <a:spLocks noGrp="1"/>
          </p:cNvSpPr>
          <p:nvPr>
            <p:ph type="title"/>
          </p:nvPr>
        </p:nvSpPr>
        <p:spPr>
          <a:xfrm>
            <a:off x="1046288" y="159156"/>
            <a:ext cx="10102600" cy="347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Calibri"/>
              <a:buNone/>
              <a:defRPr sz="1500" b="0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42" name="Google Shape;142;p26"/>
          <p:cNvPicPr preferRelativeResize="0"/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8888" y="178923"/>
            <a:ext cx="470137" cy="31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zentacja text na całą szerokość" preserve="1">
  <p:cSld name="1_Prezentacja text na całą szerokość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>
            <a:spLocks noGrp="1"/>
          </p:cNvSpPr>
          <p:nvPr>
            <p:ph type="body" idx="1"/>
          </p:nvPr>
        </p:nvSpPr>
        <p:spPr>
          <a:xfrm>
            <a:off x="576151" y="1659083"/>
            <a:ext cx="11042874" cy="4648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>
            <a:lvl1pPr marL="457200" lvl="0" indent="-3302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body" idx="2"/>
          </p:nvPr>
        </p:nvSpPr>
        <p:spPr>
          <a:xfrm>
            <a:off x="576149" y="887413"/>
            <a:ext cx="11042875" cy="704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 b="1">
                <a:solidFill>
                  <a:srgbClr val="0B2B7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26"/>
          <p:cNvSpPr txBox="1">
            <a:spLocks noGrp="1"/>
          </p:cNvSpPr>
          <p:nvPr>
            <p:ph type="title"/>
          </p:nvPr>
        </p:nvSpPr>
        <p:spPr>
          <a:xfrm>
            <a:off x="1046288" y="159156"/>
            <a:ext cx="10102600" cy="347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Calibri"/>
              <a:buNone/>
              <a:defRPr sz="1500" b="0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8109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E9D330-E051-3247-9EF2-59782A9A1B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397" y="1122363"/>
            <a:ext cx="914638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4F71F8D-BF31-BD44-8A3B-37D95CC968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397" y="3602038"/>
            <a:ext cx="914638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64A6803-D81D-FB46-AEC6-813D8B0BA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ABCA4-6330-7D42-88AF-AB418E91386D}" type="datetimeFigureOut">
              <a:rPr lang="pl-PL" smtClean="0"/>
              <a:pPr/>
              <a:t>08.12.2021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8D8BD44-484A-6641-9DAC-940309304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12D370D-3E34-594A-848A-8D56301B1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CED2E-D9C4-684B-92E4-249C57DA541F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8891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tart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 userDrawn="1"/>
        </p:nvSpPr>
        <p:spPr>
          <a:xfrm>
            <a:off x="0" y="0"/>
            <a:ext cx="12195175" cy="6858000"/>
          </a:xfrm>
          <a:prstGeom prst="rect">
            <a:avLst/>
          </a:prstGeom>
          <a:solidFill>
            <a:srgbClr val="0B2B7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1AA3DAE-835B-9247-860A-DC44EC32E0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1893" y="2146781"/>
            <a:ext cx="4531388" cy="256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77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609759" y="961933"/>
            <a:ext cx="1097565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B2B76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B2B7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609759" y="2426447"/>
            <a:ext cx="10975658" cy="3699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6C8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6C800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6C80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6C800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6C800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dt" idx="10"/>
          </p:nvPr>
        </p:nvSpPr>
        <p:spPr>
          <a:xfrm>
            <a:off x="609759" y="6356351"/>
            <a:ext cx="28455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ftr" idx="11"/>
          </p:nvPr>
        </p:nvSpPr>
        <p:spPr>
          <a:xfrm>
            <a:off x="4166685" y="6356351"/>
            <a:ext cx="386180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sldNum" idx="12"/>
          </p:nvPr>
        </p:nvSpPr>
        <p:spPr>
          <a:xfrm>
            <a:off x="8739875" y="6356351"/>
            <a:ext cx="28455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5" name="Google Shape;15;p16"/>
          <p:cNvSpPr/>
          <p:nvPr/>
        </p:nvSpPr>
        <p:spPr>
          <a:xfrm>
            <a:off x="0" y="6741584"/>
            <a:ext cx="12195175" cy="116417"/>
          </a:xfrm>
          <a:prstGeom prst="rect">
            <a:avLst/>
          </a:prstGeom>
          <a:solidFill>
            <a:srgbClr val="96C8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" name="Google Shape;16;p16"/>
          <p:cNvGrpSpPr/>
          <p:nvPr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17" name="Google Shape;17;p16"/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18" name="Google Shape;18;p16"/>
              <p:cNvCxnSpPr/>
              <p:nvPr/>
            </p:nvCxnSpPr>
            <p:spPr>
              <a:xfrm>
                <a:off x="-908272" y="811351"/>
                <a:ext cx="5321522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>
                    <a:alpha val="2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pic>
            <p:nvPicPr>
              <p:cNvPr id="19" name="Google Shape;19;p16"/>
              <p:cNvPicPr preferRelativeResize="0"/>
              <p:nvPr/>
            </p:nvPicPr>
            <p:blipFill rotWithShape="1">
              <a:blip r:embed="rId6" cstate="email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507481" y="778026"/>
                <a:ext cx="204220" cy="7231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20" name="Google Shape;20;p16"/>
            <p:cNvCxnSpPr/>
            <p:nvPr/>
          </p:nvCxnSpPr>
          <p:spPr>
            <a:xfrm>
              <a:off x="4806950" y="608151"/>
              <a:ext cx="5320130" cy="0"/>
            </a:xfrm>
            <a:prstGeom prst="straightConnector1">
              <a:avLst/>
            </a:prstGeom>
            <a:noFill/>
            <a:ln w="12700" cap="flat" cmpd="sng">
              <a:solidFill>
                <a:schemeClr val="dk1">
                  <a:alpha val="2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66" r:id="rId2"/>
    <p:sldLayoutId id="2147483664" r:id="rId3"/>
    <p:sldLayoutId id="2147483665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wmf"/><Relationship Id="rId4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wmf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8.png"/><Relationship Id="rId4" Type="http://schemas.openxmlformats.org/officeDocument/2006/relationships/image" Target="../media/image7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wmf"/><Relationship Id="rId4" Type="http://schemas.openxmlformats.org/officeDocument/2006/relationships/image" Target="../media/image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wmf"/><Relationship Id="rId4" Type="http://schemas.openxmlformats.org/officeDocument/2006/relationships/image" Target="../media/image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wmf"/><Relationship Id="rId4" Type="http://schemas.openxmlformats.org/officeDocument/2006/relationships/image" Target="../media/image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wmf"/><Relationship Id="rId4" Type="http://schemas.openxmlformats.org/officeDocument/2006/relationships/image" Target="../media/image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w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wmf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7.wmf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wmf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7.wmf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7.wmf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wmf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05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93C7E20D-CFCF-AF47-96EA-E767F2B2B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571" y="2112573"/>
            <a:ext cx="6528767" cy="4191718"/>
          </a:xfrm>
          <a:prstGeom prst="rect">
            <a:avLst/>
          </a:prstGeom>
        </p:spPr>
      </p:pic>
      <p:grpSp>
        <p:nvGrpSpPr>
          <p:cNvPr id="7" name="Grupa 6">
            <a:extLst>
              <a:ext uri="{FF2B5EF4-FFF2-40B4-BE49-F238E27FC236}">
                <a16:creationId xmlns:a16="http://schemas.microsoft.com/office/drawing/2014/main" id="{46D63A4F-4F25-674C-B734-EA4F44225B52}"/>
              </a:ext>
            </a:extLst>
          </p:cNvPr>
          <p:cNvGrpSpPr/>
          <p:nvPr/>
        </p:nvGrpSpPr>
        <p:grpSpPr>
          <a:xfrm>
            <a:off x="449756" y="6400105"/>
            <a:ext cx="3508468" cy="659810"/>
            <a:chOff x="449756" y="6400105"/>
            <a:chExt cx="3508468" cy="659810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95E8276E-65E4-3A4F-A142-D5691B69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2522">
              <a:off x="449756" y="6400105"/>
              <a:ext cx="327172" cy="244439"/>
            </a:xfrm>
            <a:prstGeom prst="rect">
              <a:avLst/>
            </a:prstGeom>
          </p:spPr>
        </p:pic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95E54D8A-B2D2-FD45-8074-2FBE51EE76F4}"/>
                </a:ext>
              </a:extLst>
            </p:cNvPr>
            <p:cNvSpPr txBox="1"/>
            <p:nvPr/>
          </p:nvSpPr>
          <p:spPr>
            <a:xfrm>
              <a:off x="696559" y="6413584"/>
              <a:ext cx="32616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Edukacja na czasie</a:t>
              </a:r>
              <a:r>
                <a:rPr lang="pl-PL" sz="1200" b="1" i="1" dirty="0">
                  <a:solidFill>
                    <a:srgbClr val="9AC5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Uczeń</a:t>
              </a:r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4A01172B-49A1-8144-9EE3-1D3EFA758A12}"/>
              </a:ext>
            </a:extLst>
          </p:cNvPr>
          <p:cNvSpPr/>
          <p:nvPr/>
        </p:nvSpPr>
        <p:spPr>
          <a:xfrm>
            <a:off x="3175" y="6744223"/>
            <a:ext cx="12192000" cy="113777"/>
          </a:xfrm>
          <a:prstGeom prst="rect">
            <a:avLst/>
          </a:prstGeom>
          <a:solidFill>
            <a:srgbClr val="9A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AF09FF3-6392-124A-BF9D-0B9DE7976A55}"/>
              </a:ext>
            </a:extLst>
          </p:cNvPr>
          <p:cNvGrpSpPr/>
          <p:nvPr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CB9453AF-37C3-D743-890E-753C9A7F20A6}"/>
                </a:ext>
              </a:extLst>
            </p:cNvPr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26" name="Łącznik prosty 25">
                <a:extLst>
                  <a:ext uri="{FF2B5EF4-FFF2-40B4-BE49-F238E27FC236}">
                    <a16:creationId xmlns:a16="http://schemas.microsoft.com/office/drawing/2014/main" id="{D2F31780-BCBC-644C-A7E2-4575B404B76C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Obraz 26">
                <a:extLst>
                  <a:ext uri="{FF2B5EF4-FFF2-40B4-BE49-F238E27FC236}">
                    <a16:creationId xmlns:a16="http://schemas.microsoft.com/office/drawing/2014/main" id="{FF973208-550B-3246-86E0-E9EA66A42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D3692B2F-48AD-DB49-ACEC-232802C8AC2D}"/>
                </a:ext>
              </a:extLst>
            </p:cNvPr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Google Shape;307;p10"/>
          <p:cNvSpPr txBox="1">
            <a:spLocks noGrp="1"/>
          </p:cNvSpPr>
          <p:nvPr>
            <p:ph type="body" idx="1"/>
          </p:nvPr>
        </p:nvSpPr>
        <p:spPr>
          <a:xfrm>
            <a:off x="576149" y="1325065"/>
            <a:ext cx="11042875" cy="4648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/>
          <a:p>
            <a:pPr marL="285750" indent="-285750"/>
            <a:r>
              <a:rPr lang="pl-PL" dirty="0"/>
              <a:t>Brak skutecznego komunikowania się sprzyja rozpadowi związków (NCA 1999).</a:t>
            </a:r>
          </a:p>
          <a:p>
            <a:pPr marL="285750" indent="-285750"/>
            <a:r>
              <a:rPr lang="pl-PL" dirty="0"/>
              <a:t>Brak skutecznego komunikowania jest problemem w pracy (AMA 2012).</a:t>
            </a:r>
          </a:p>
          <a:p>
            <a:pPr marL="0" indent="0">
              <a:buNone/>
            </a:pPr>
            <a:endParaRPr lang="pl-PL" sz="1800" dirty="0"/>
          </a:p>
        </p:txBody>
      </p:sp>
      <p:sp>
        <p:nvSpPr>
          <p:cNvPr id="19" name="Google Shape;308;p10"/>
          <p:cNvSpPr txBox="1">
            <a:spLocks noGrp="1"/>
          </p:cNvSpPr>
          <p:nvPr>
            <p:ph type="body" idx="2"/>
          </p:nvPr>
        </p:nvSpPr>
        <p:spPr>
          <a:xfrm>
            <a:off x="576149" y="786224"/>
            <a:ext cx="11042875" cy="704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r>
              <a:rPr lang="pl-PL" sz="2800" dirty="0"/>
              <a:t>II. Dlaczego komunikacja bywa wymagająca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F196C3B-5943-E141-9959-21C9A4EFC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</a:t>
            </a:r>
          </a:p>
        </p:txBody>
      </p:sp>
      <p:pic>
        <p:nvPicPr>
          <p:cNvPr id="20" name="Obraz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50" y="55363"/>
            <a:ext cx="1300061" cy="519463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2646075" y="6358793"/>
            <a:ext cx="10565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latin typeface="Calibri" panose="020F0502020204030204" pitchFamily="34" charset="0"/>
                <a:cs typeface="Calibri" panose="020F0502020204030204" pitchFamily="34" charset="0"/>
              </a:rPr>
              <a:t>Tabela. Ranking czynników mających wpływ na efekty edukacji wg Johna </a:t>
            </a:r>
            <a:r>
              <a:rPr lang="pl-PL" sz="1000" dirty="0" err="1">
                <a:latin typeface="Calibri" panose="020F0502020204030204" pitchFamily="34" charset="0"/>
                <a:cs typeface="Calibri" panose="020F0502020204030204" pitchFamily="34" charset="0"/>
              </a:rPr>
              <a:t>Hattiego</a:t>
            </a:r>
            <a:endParaRPr lang="pl-PL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sz="1000" dirty="0"/>
          </a:p>
        </p:txBody>
      </p:sp>
      <p:sp>
        <p:nvSpPr>
          <p:cNvPr id="22" name="Tytuł 4">
            <a:extLst>
              <a:ext uri="{FF2B5EF4-FFF2-40B4-BE49-F238E27FC236}">
                <a16:creationId xmlns:a16="http://schemas.microsoft.com/office/drawing/2014/main" id="{2CEF78E0-4446-F847-A43A-5F4FE0282CD8}"/>
              </a:ext>
            </a:extLst>
          </p:cNvPr>
          <p:cNvSpPr txBox="1">
            <a:spLocks/>
          </p:cNvSpPr>
          <p:nvPr/>
        </p:nvSpPr>
        <p:spPr>
          <a:xfrm>
            <a:off x="1250694" y="138813"/>
            <a:ext cx="10102600" cy="347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Calibri"/>
              <a:buNone/>
              <a:defRPr sz="15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l-PL"/>
              <a:t>Komunikacja z uczniami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6101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>
            <a:extLst>
              <a:ext uri="{FF2B5EF4-FFF2-40B4-BE49-F238E27FC236}">
                <a16:creationId xmlns:a16="http://schemas.microsoft.com/office/drawing/2014/main" id="{46D63A4F-4F25-674C-B734-EA4F44225B52}"/>
              </a:ext>
            </a:extLst>
          </p:cNvPr>
          <p:cNvGrpSpPr/>
          <p:nvPr/>
        </p:nvGrpSpPr>
        <p:grpSpPr>
          <a:xfrm>
            <a:off x="449756" y="6400105"/>
            <a:ext cx="3508468" cy="659810"/>
            <a:chOff x="449756" y="6400105"/>
            <a:chExt cx="3508468" cy="659810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95E8276E-65E4-3A4F-A142-D5691B69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2522">
              <a:off x="449756" y="6400105"/>
              <a:ext cx="327172" cy="244439"/>
            </a:xfrm>
            <a:prstGeom prst="rect">
              <a:avLst/>
            </a:prstGeom>
          </p:spPr>
        </p:pic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95E54D8A-B2D2-FD45-8074-2FBE51EE76F4}"/>
                </a:ext>
              </a:extLst>
            </p:cNvPr>
            <p:cNvSpPr txBox="1"/>
            <p:nvPr/>
          </p:nvSpPr>
          <p:spPr>
            <a:xfrm>
              <a:off x="696559" y="6413584"/>
              <a:ext cx="32616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i="1" dirty="0">
                  <a:solidFill>
                    <a:srgbClr val="7F7F7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Edukacja na czasie</a:t>
              </a:r>
              <a:r>
                <a:rPr lang="pl-PL" sz="1200" b="1" i="1" dirty="0">
                  <a:solidFill>
                    <a:srgbClr val="9AC5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Uczeń</a:t>
              </a:r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4A01172B-49A1-8144-9EE3-1D3EFA758A12}"/>
              </a:ext>
            </a:extLst>
          </p:cNvPr>
          <p:cNvSpPr/>
          <p:nvPr/>
        </p:nvSpPr>
        <p:spPr>
          <a:xfrm>
            <a:off x="3175" y="6744223"/>
            <a:ext cx="12192000" cy="113777"/>
          </a:xfrm>
          <a:prstGeom prst="rect">
            <a:avLst/>
          </a:prstGeom>
          <a:solidFill>
            <a:srgbClr val="9A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AF09FF3-6392-124A-BF9D-0B9DE7976A55}"/>
              </a:ext>
            </a:extLst>
          </p:cNvPr>
          <p:cNvGrpSpPr/>
          <p:nvPr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CB9453AF-37C3-D743-890E-753C9A7F20A6}"/>
                </a:ext>
              </a:extLst>
            </p:cNvPr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26" name="Łącznik prosty 25">
                <a:extLst>
                  <a:ext uri="{FF2B5EF4-FFF2-40B4-BE49-F238E27FC236}">
                    <a16:creationId xmlns:a16="http://schemas.microsoft.com/office/drawing/2014/main" id="{D2F31780-BCBC-644C-A7E2-4575B404B76C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Obraz 26">
                <a:extLst>
                  <a:ext uri="{FF2B5EF4-FFF2-40B4-BE49-F238E27FC236}">
                    <a16:creationId xmlns:a16="http://schemas.microsoft.com/office/drawing/2014/main" id="{FF973208-550B-3246-86E0-E9EA66A42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D3692B2F-48AD-DB49-ACEC-232802C8AC2D}"/>
                </a:ext>
              </a:extLst>
            </p:cNvPr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Google Shape;307;p10"/>
          <p:cNvSpPr txBox="1">
            <a:spLocks noGrp="1"/>
          </p:cNvSpPr>
          <p:nvPr>
            <p:ph type="body" idx="1"/>
          </p:nvPr>
        </p:nvSpPr>
        <p:spPr>
          <a:xfrm>
            <a:off x="576151" y="1659083"/>
            <a:ext cx="6943670" cy="4648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/>
          <a:p>
            <a:r>
              <a:rPr lang="pl-PL" sz="1800" dirty="0"/>
              <a:t>Co się przydarzyło pani X?</a:t>
            </a:r>
          </a:p>
          <a:p>
            <a:endParaRPr lang="pl-PL" sz="1800" dirty="0"/>
          </a:p>
          <a:p>
            <a:r>
              <a:rPr lang="pl-PL" sz="1800" dirty="0"/>
              <a:t>Uczeń nie ma tyle samo siły co nauczyciel.</a:t>
            </a:r>
          </a:p>
          <a:p>
            <a:endParaRPr lang="pl-PL" sz="1800" dirty="0"/>
          </a:p>
          <a:p>
            <a:r>
              <a:rPr lang="pl-PL" sz="1800" dirty="0"/>
              <a:t>Większa odpowiedzialność spoczywa na nauczycielu.</a:t>
            </a:r>
          </a:p>
          <a:p>
            <a:endParaRPr lang="pl-PL" sz="1800" dirty="0"/>
          </a:p>
          <a:p>
            <a:r>
              <a:rPr lang="pl-PL" sz="1800" dirty="0"/>
              <a:t>Tymczasem wszyscy popełniamy błędy komunikacyjne… Dlaczego?</a:t>
            </a:r>
          </a:p>
          <a:p>
            <a:endParaRPr lang="pl-PL" sz="1800" dirty="0"/>
          </a:p>
          <a:p>
            <a:r>
              <a:rPr lang="pl-PL" sz="1800" dirty="0"/>
              <a:t>Jakie błędy popełniamy w szkole?</a:t>
            </a:r>
          </a:p>
          <a:p>
            <a:pPr marL="127000" indent="0">
              <a:buNone/>
            </a:pPr>
            <a:endParaRPr lang="pl-PL" sz="1800" dirty="0"/>
          </a:p>
          <a:p>
            <a:r>
              <a:rPr lang="pl-PL" sz="1800" dirty="0"/>
              <a:t>Jak mogę dawać więcej siły uczniom − odwrócona klasa, projekty edukacyjne.</a:t>
            </a:r>
          </a:p>
          <a:p>
            <a:endParaRPr lang="pl-PL" sz="1800" dirty="0"/>
          </a:p>
          <a:p>
            <a:endParaRPr lang="pl-PL" sz="1800" dirty="0"/>
          </a:p>
        </p:txBody>
      </p:sp>
      <p:sp>
        <p:nvSpPr>
          <p:cNvPr id="19" name="Google Shape;308;p10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r>
              <a:rPr lang="pl-PL" sz="2800" dirty="0"/>
              <a:t>Asymetria komunikacji nauczyciel–uczeń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7D3CC73-58A8-384B-AE0F-6D3DAC5E9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Komunikacja z uczniami</a:t>
            </a: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50" y="55363"/>
            <a:ext cx="1300061" cy="51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4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>
            <a:extLst>
              <a:ext uri="{FF2B5EF4-FFF2-40B4-BE49-F238E27FC236}">
                <a16:creationId xmlns:a16="http://schemas.microsoft.com/office/drawing/2014/main" id="{46D63A4F-4F25-674C-B734-EA4F44225B52}"/>
              </a:ext>
            </a:extLst>
          </p:cNvPr>
          <p:cNvGrpSpPr/>
          <p:nvPr/>
        </p:nvGrpSpPr>
        <p:grpSpPr>
          <a:xfrm>
            <a:off x="449756" y="6400105"/>
            <a:ext cx="3508468" cy="659810"/>
            <a:chOff x="449756" y="6400105"/>
            <a:chExt cx="3508468" cy="659810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95E8276E-65E4-3A4F-A142-D5691B69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2522">
              <a:off x="449756" y="6400105"/>
              <a:ext cx="327172" cy="244439"/>
            </a:xfrm>
            <a:prstGeom prst="rect">
              <a:avLst/>
            </a:prstGeom>
          </p:spPr>
        </p:pic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95E54D8A-B2D2-FD45-8074-2FBE51EE76F4}"/>
                </a:ext>
              </a:extLst>
            </p:cNvPr>
            <p:cNvSpPr txBox="1"/>
            <p:nvPr/>
          </p:nvSpPr>
          <p:spPr>
            <a:xfrm>
              <a:off x="696559" y="6413584"/>
              <a:ext cx="32616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Edukacja na czasie</a:t>
              </a:r>
              <a:r>
                <a:rPr lang="pl-PL" sz="1200" b="1" i="1" dirty="0">
                  <a:solidFill>
                    <a:srgbClr val="9AC5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Uczeń</a:t>
              </a:r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4A01172B-49A1-8144-9EE3-1D3EFA758A12}"/>
              </a:ext>
            </a:extLst>
          </p:cNvPr>
          <p:cNvSpPr/>
          <p:nvPr/>
        </p:nvSpPr>
        <p:spPr>
          <a:xfrm>
            <a:off x="3175" y="6744223"/>
            <a:ext cx="12192000" cy="113777"/>
          </a:xfrm>
          <a:prstGeom prst="rect">
            <a:avLst/>
          </a:prstGeom>
          <a:solidFill>
            <a:srgbClr val="9A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AF09FF3-6392-124A-BF9D-0B9DE7976A55}"/>
              </a:ext>
            </a:extLst>
          </p:cNvPr>
          <p:cNvGrpSpPr/>
          <p:nvPr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CB9453AF-37C3-D743-890E-753C9A7F20A6}"/>
                </a:ext>
              </a:extLst>
            </p:cNvPr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26" name="Łącznik prosty 25">
                <a:extLst>
                  <a:ext uri="{FF2B5EF4-FFF2-40B4-BE49-F238E27FC236}">
                    <a16:creationId xmlns:a16="http://schemas.microsoft.com/office/drawing/2014/main" id="{D2F31780-BCBC-644C-A7E2-4575B404B76C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Obraz 26">
                <a:extLst>
                  <a:ext uri="{FF2B5EF4-FFF2-40B4-BE49-F238E27FC236}">
                    <a16:creationId xmlns:a16="http://schemas.microsoft.com/office/drawing/2014/main" id="{FF973208-550B-3246-86E0-E9EA66A42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D3692B2F-48AD-DB49-ACEC-232802C8AC2D}"/>
                </a:ext>
              </a:extLst>
            </p:cNvPr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Google Shape;308;p10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r>
              <a:rPr lang="pl-PL" sz="2800" dirty="0"/>
              <a:t>Kwadrat komunikacyjny </a:t>
            </a:r>
            <a:r>
              <a:rPr lang="pl-PL" sz="2800" dirty="0" err="1"/>
              <a:t>Friedemanna</a:t>
            </a:r>
            <a:r>
              <a:rPr lang="pl-PL" sz="2800" dirty="0"/>
              <a:t> Schulza von </a:t>
            </a:r>
            <a:r>
              <a:rPr lang="pl-PL" sz="2800" dirty="0" err="1"/>
              <a:t>Thun</a:t>
            </a:r>
            <a:endParaRPr lang="pl-PL" sz="2800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C09F0AC-D14F-FA47-A851-AB284F0B0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Komunikacja z uczniami</a:t>
            </a: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50" y="55363"/>
            <a:ext cx="1300061" cy="51946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DC862BE-D036-E447-8031-B81BE24BA0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7" y="1546205"/>
            <a:ext cx="12195175" cy="475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08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>
            <a:extLst>
              <a:ext uri="{FF2B5EF4-FFF2-40B4-BE49-F238E27FC236}">
                <a16:creationId xmlns:a16="http://schemas.microsoft.com/office/drawing/2014/main" id="{46D63A4F-4F25-674C-B734-EA4F44225B52}"/>
              </a:ext>
            </a:extLst>
          </p:cNvPr>
          <p:cNvGrpSpPr/>
          <p:nvPr/>
        </p:nvGrpSpPr>
        <p:grpSpPr>
          <a:xfrm>
            <a:off x="449756" y="6400105"/>
            <a:ext cx="3508468" cy="659810"/>
            <a:chOff x="449756" y="6400105"/>
            <a:chExt cx="3508468" cy="659810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95E8276E-65E4-3A4F-A142-D5691B69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2522">
              <a:off x="449756" y="6400105"/>
              <a:ext cx="327172" cy="244439"/>
            </a:xfrm>
            <a:prstGeom prst="rect">
              <a:avLst/>
            </a:prstGeom>
          </p:spPr>
        </p:pic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95E54D8A-B2D2-FD45-8074-2FBE51EE76F4}"/>
                </a:ext>
              </a:extLst>
            </p:cNvPr>
            <p:cNvSpPr txBox="1"/>
            <p:nvPr/>
          </p:nvSpPr>
          <p:spPr>
            <a:xfrm>
              <a:off x="696559" y="6413584"/>
              <a:ext cx="32616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Edukacja na czasie</a:t>
              </a:r>
              <a:r>
                <a:rPr lang="pl-PL" sz="1200" b="1" i="1" dirty="0">
                  <a:solidFill>
                    <a:srgbClr val="9AC5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Uczeń</a:t>
              </a:r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4A01172B-49A1-8144-9EE3-1D3EFA758A12}"/>
              </a:ext>
            </a:extLst>
          </p:cNvPr>
          <p:cNvSpPr/>
          <p:nvPr/>
        </p:nvSpPr>
        <p:spPr>
          <a:xfrm>
            <a:off x="3175" y="6744223"/>
            <a:ext cx="12192000" cy="113777"/>
          </a:xfrm>
          <a:prstGeom prst="rect">
            <a:avLst/>
          </a:prstGeom>
          <a:solidFill>
            <a:srgbClr val="9A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AF09FF3-6392-124A-BF9D-0B9DE7976A55}"/>
              </a:ext>
            </a:extLst>
          </p:cNvPr>
          <p:cNvGrpSpPr/>
          <p:nvPr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CB9453AF-37C3-D743-890E-753C9A7F20A6}"/>
                </a:ext>
              </a:extLst>
            </p:cNvPr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26" name="Łącznik prosty 25">
                <a:extLst>
                  <a:ext uri="{FF2B5EF4-FFF2-40B4-BE49-F238E27FC236}">
                    <a16:creationId xmlns:a16="http://schemas.microsoft.com/office/drawing/2014/main" id="{D2F31780-BCBC-644C-A7E2-4575B404B76C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Obraz 26">
                <a:extLst>
                  <a:ext uri="{FF2B5EF4-FFF2-40B4-BE49-F238E27FC236}">
                    <a16:creationId xmlns:a16="http://schemas.microsoft.com/office/drawing/2014/main" id="{FF973208-550B-3246-86E0-E9EA66A42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D3692B2F-48AD-DB49-ACEC-232802C8AC2D}"/>
                </a:ext>
              </a:extLst>
            </p:cNvPr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Google Shape;307;p10"/>
          <p:cNvSpPr txBox="1">
            <a:spLocks noGrp="1"/>
          </p:cNvSpPr>
          <p:nvPr>
            <p:ph type="body" idx="1"/>
          </p:nvPr>
        </p:nvSpPr>
        <p:spPr>
          <a:xfrm>
            <a:off x="499950" y="1644446"/>
            <a:ext cx="9815626" cy="4549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/>
          <a:p>
            <a:pPr marL="444500" indent="-342900"/>
            <a:r>
              <a:rPr lang="pl-PL" sz="2000" dirty="0"/>
              <a:t>Słuchanie jednym uchem szkodzi relacji.</a:t>
            </a:r>
          </a:p>
          <a:p>
            <a:pPr marL="444500" indent="-342900"/>
            <a:endParaRPr lang="pl-PL" sz="2000" dirty="0"/>
          </a:p>
          <a:p>
            <a:pPr marL="444500" indent="-342900"/>
            <a:r>
              <a:rPr lang="pl-PL" sz="2000" dirty="0"/>
              <a:t>„Pani mnie nie rozumie” – co chcę przekazać?</a:t>
            </a:r>
          </a:p>
          <a:p>
            <a:pPr marL="444500" indent="-342900"/>
            <a:endParaRPr lang="pl-PL" sz="2000" dirty="0"/>
          </a:p>
          <a:p>
            <a:pPr marL="444500" indent="-342900"/>
            <a:r>
              <a:rPr lang="pl-PL" sz="2000" dirty="0"/>
              <a:t>Jak upewnić się że dobrze rozumiem?</a:t>
            </a:r>
          </a:p>
          <a:p>
            <a:pPr marL="444500" indent="-342900"/>
            <a:endParaRPr lang="pl-PL" sz="2000" dirty="0"/>
          </a:p>
          <a:p>
            <a:pPr marL="444500" indent="-342900"/>
            <a:r>
              <a:rPr lang="pl-PL" sz="2000" dirty="0"/>
              <a:t>Zapytaj: FUKO</a:t>
            </a:r>
          </a:p>
          <a:p>
            <a:pPr marL="444500" indent="-342900"/>
            <a:endParaRPr lang="pl-PL" sz="2000" dirty="0"/>
          </a:p>
        </p:txBody>
      </p:sp>
      <p:sp>
        <p:nvSpPr>
          <p:cNvPr id="19" name="Google Shape;308;p10"/>
          <p:cNvSpPr txBox="1">
            <a:spLocks noGrp="1"/>
          </p:cNvSpPr>
          <p:nvPr>
            <p:ph type="body" idx="2"/>
          </p:nvPr>
        </p:nvSpPr>
        <p:spPr>
          <a:xfrm>
            <a:off x="403886" y="887413"/>
            <a:ext cx="11042875" cy="704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r>
              <a:rPr lang="pl-PL" sz="2800" dirty="0"/>
              <a:t>Jedno ucho szkodzi relacji</a:t>
            </a: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50" y="55363"/>
            <a:ext cx="1300061" cy="51946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</a:t>
            </a:r>
          </a:p>
        </p:txBody>
      </p:sp>
      <p:sp>
        <p:nvSpPr>
          <p:cNvPr id="17" name="Google Shape;307;p10">
            <a:extLst>
              <a:ext uri="{FF2B5EF4-FFF2-40B4-BE49-F238E27FC236}">
                <a16:creationId xmlns:a16="http://schemas.microsoft.com/office/drawing/2014/main" id="{8F203824-04DB-864A-B0E4-C38A0A9DADD9}"/>
              </a:ext>
            </a:extLst>
          </p:cNvPr>
          <p:cNvSpPr txBox="1">
            <a:spLocks/>
          </p:cNvSpPr>
          <p:nvPr/>
        </p:nvSpPr>
        <p:spPr>
          <a:xfrm>
            <a:off x="2552796" y="4359802"/>
            <a:ext cx="7089582" cy="1400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96C80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Clr>
                <a:srgbClr val="96C8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Clr>
                <a:srgbClr val="96C8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Clr>
                <a:srgbClr val="96C8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10000"/>
              </a:lnSpc>
              <a:spcBef>
                <a:spcPts val="320"/>
              </a:spcBef>
              <a:spcAft>
                <a:spcPts val="0"/>
              </a:spcAft>
              <a:buClr>
                <a:srgbClr val="96C800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01600" indent="0">
              <a:buFont typeface="Arial"/>
              <a:buNone/>
            </a:pPr>
            <a:r>
              <a:rPr lang="pl-PL" sz="2000" dirty="0">
                <a:solidFill>
                  <a:schemeClr val="bg2"/>
                </a:solidFill>
              </a:rPr>
              <a:t>Fakt			Powiedziałeś, że cię nie rozumiem.</a:t>
            </a:r>
          </a:p>
          <a:p>
            <a:pPr marL="101600" indent="0">
              <a:buFont typeface="Arial"/>
              <a:buNone/>
            </a:pPr>
            <a:r>
              <a:rPr lang="pl-PL" sz="2000" dirty="0">
                <a:solidFill>
                  <a:schemeClr val="accent2"/>
                </a:solidFill>
              </a:rPr>
              <a:t>Uczucie 		Zmartwiło mnie to.</a:t>
            </a:r>
          </a:p>
          <a:p>
            <a:pPr marL="101600" indent="0">
              <a:buNone/>
            </a:pPr>
            <a:r>
              <a:rPr lang="pl-PL" sz="2000" dirty="0">
                <a:solidFill>
                  <a:schemeClr val="accent6"/>
                </a:solidFill>
              </a:rPr>
              <a:t>Konsekwencja 		Mam poczucie, że mogłam coś przegapić.</a:t>
            </a:r>
          </a:p>
          <a:p>
            <a:pPr marL="101600" indent="0">
              <a:buFont typeface="Arial"/>
              <a:buNone/>
            </a:pPr>
            <a:r>
              <a:rPr lang="pl-PL" sz="2000" dirty="0">
                <a:solidFill>
                  <a:schemeClr val="accent3"/>
                </a:solidFill>
              </a:rPr>
              <a:t>Oczekiwanie		Proszę, wytłumacz mi.</a:t>
            </a:r>
          </a:p>
        </p:txBody>
      </p:sp>
      <p:sp>
        <p:nvSpPr>
          <p:cNvPr id="3" name="Prostokąt zaokrąglony 2"/>
          <p:cNvSpPr/>
          <p:nvPr/>
        </p:nvSpPr>
        <p:spPr>
          <a:xfrm>
            <a:off x="2430462" y="4281022"/>
            <a:ext cx="7334250" cy="1558398"/>
          </a:xfrm>
          <a:prstGeom prst="roundRect">
            <a:avLst/>
          </a:prstGeom>
          <a:noFill/>
          <a:ln>
            <a:solidFill>
              <a:srgbClr val="9AC5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0" name="Tytuł 4">
            <a:extLst>
              <a:ext uri="{FF2B5EF4-FFF2-40B4-BE49-F238E27FC236}">
                <a16:creationId xmlns:a16="http://schemas.microsoft.com/office/drawing/2014/main" id="{2CEF78E0-4446-F847-A43A-5F4FE0282CD8}"/>
              </a:ext>
            </a:extLst>
          </p:cNvPr>
          <p:cNvSpPr txBox="1">
            <a:spLocks/>
          </p:cNvSpPr>
          <p:nvPr/>
        </p:nvSpPr>
        <p:spPr>
          <a:xfrm>
            <a:off x="1250694" y="159156"/>
            <a:ext cx="10102600" cy="347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Calibri"/>
              <a:buNone/>
              <a:defRPr sz="15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l-PL" dirty="0"/>
              <a:t>Komunikacja z uczniami</a:t>
            </a:r>
          </a:p>
        </p:txBody>
      </p:sp>
    </p:spTree>
    <p:extLst>
      <p:ext uri="{BB962C8B-B14F-4D97-AF65-F5344CB8AC3E}">
        <p14:creationId xmlns:p14="http://schemas.microsoft.com/office/powerpoint/2010/main" val="398816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4000"/>
          </a:stretch>
        </a:blip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>
            <a:extLst>
              <a:ext uri="{FF2B5EF4-FFF2-40B4-BE49-F238E27FC236}">
                <a16:creationId xmlns:a16="http://schemas.microsoft.com/office/drawing/2014/main" id="{46D63A4F-4F25-674C-B734-EA4F44225B52}"/>
              </a:ext>
            </a:extLst>
          </p:cNvPr>
          <p:cNvGrpSpPr/>
          <p:nvPr/>
        </p:nvGrpSpPr>
        <p:grpSpPr>
          <a:xfrm>
            <a:off x="449756" y="6400105"/>
            <a:ext cx="3508468" cy="475144"/>
            <a:chOff x="449756" y="6400105"/>
            <a:chExt cx="3508468" cy="475144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95E8276E-65E4-3A4F-A142-D5691B69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2522">
              <a:off x="449756" y="6400105"/>
              <a:ext cx="327172" cy="244439"/>
            </a:xfrm>
            <a:prstGeom prst="rect">
              <a:avLst/>
            </a:prstGeom>
          </p:spPr>
        </p:pic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95E54D8A-B2D2-FD45-8074-2FBE51EE76F4}"/>
                </a:ext>
              </a:extLst>
            </p:cNvPr>
            <p:cNvSpPr txBox="1"/>
            <p:nvPr/>
          </p:nvSpPr>
          <p:spPr>
            <a:xfrm>
              <a:off x="696559" y="6413584"/>
              <a:ext cx="32616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Edukacja na czasie</a:t>
              </a:r>
              <a:r>
                <a:rPr lang="pl-PL" sz="1200" b="1" i="1" dirty="0">
                  <a:solidFill>
                    <a:srgbClr val="9AC5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Uczeń</a:t>
              </a:r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4A01172B-49A1-8144-9EE3-1D3EFA758A12}"/>
              </a:ext>
            </a:extLst>
          </p:cNvPr>
          <p:cNvSpPr/>
          <p:nvPr/>
        </p:nvSpPr>
        <p:spPr>
          <a:xfrm>
            <a:off x="3175" y="6744223"/>
            <a:ext cx="12192000" cy="113777"/>
          </a:xfrm>
          <a:prstGeom prst="rect">
            <a:avLst/>
          </a:prstGeom>
          <a:solidFill>
            <a:srgbClr val="9A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AF09FF3-6392-124A-BF9D-0B9DE7976A55}"/>
              </a:ext>
            </a:extLst>
          </p:cNvPr>
          <p:cNvGrpSpPr/>
          <p:nvPr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CB9453AF-37C3-D743-890E-753C9A7F20A6}"/>
                </a:ext>
              </a:extLst>
            </p:cNvPr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26" name="Łącznik prosty 25">
                <a:extLst>
                  <a:ext uri="{FF2B5EF4-FFF2-40B4-BE49-F238E27FC236}">
                    <a16:creationId xmlns:a16="http://schemas.microsoft.com/office/drawing/2014/main" id="{D2F31780-BCBC-644C-A7E2-4575B404B76C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Obraz 26">
                <a:extLst>
                  <a:ext uri="{FF2B5EF4-FFF2-40B4-BE49-F238E27FC236}">
                    <a16:creationId xmlns:a16="http://schemas.microsoft.com/office/drawing/2014/main" id="{FF973208-550B-3246-86E0-E9EA66A42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D3692B2F-48AD-DB49-ACEC-232802C8AC2D}"/>
                </a:ext>
              </a:extLst>
            </p:cNvPr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Google Shape;307;p10"/>
          <p:cNvSpPr txBox="1">
            <a:spLocks noGrp="1"/>
          </p:cNvSpPr>
          <p:nvPr>
            <p:ph type="body" idx="1"/>
          </p:nvPr>
        </p:nvSpPr>
        <p:spPr>
          <a:xfrm>
            <a:off x="576151" y="1659083"/>
            <a:ext cx="5426374" cy="4648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/>
          <a:p>
            <a:pPr marL="101600" indent="0">
              <a:buClr>
                <a:schemeClr val="bg1"/>
              </a:buClr>
              <a:buNone/>
            </a:pPr>
            <a:r>
              <a:rPr lang="pl-PL" sz="2000" dirty="0">
                <a:solidFill>
                  <a:schemeClr val="tx1"/>
                </a:solidFill>
              </a:rPr>
              <a:t>Dlaczego nie warto dzieci traktować jak dzieci?</a:t>
            </a:r>
          </a:p>
          <a:p>
            <a:pPr marL="101600" indent="0">
              <a:buClr>
                <a:schemeClr val="bg1"/>
              </a:buClr>
              <a:buNone/>
            </a:pPr>
            <a:endParaRPr lang="pl-PL" sz="2000" dirty="0">
              <a:solidFill>
                <a:schemeClr val="tx1"/>
              </a:solidFill>
            </a:endParaRPr>
          </a:p>
          <a:p>
            <a:pPr marL="444500" indent="-342900">
              <a:buClr>
                <a:srgbClr val="95C900"/>
              </a:buClr>
            </a:pPr>
            <a:r>
              <a:rPr lang="pl-PL" sz="2000" dirty="0">
                <a:solidFill>
                  <a:schemeClr val="tx1"/>
                </a:solidFill>
              </a:rPr>
              <a:t>Jak </a:t>
            </a:r>
            <a:r>
              <a:rPr lang="pl-PL" sz="2000" dirty="0" smtClean="0">
                <a:solidFill>
                  <a:schemeClr val="tx1"/>
                </a:solidFill>
              </a:rPr>
              <a:t>przebiega </a:t>
            </a:r>
            <a:r>
              <a:rPr lang="pl-PL" sz="2000" dirty="0">
                <a:solidFill>
                  <a:schemeClr val="tx1"/>
                </a:solidFill>
              </a:rPr>
              <a:t>komunikacja z poziomu dziecka i rodzica?</a:t>
            </a:r>
          </a:p>
          <a:p>
            <a:pPr marL="444500" indent="-342900">
              <a:buClr>
                <a:srgbClr val="95C900"/>
              </a:buClr>
            </a:pPr>
            <a:endParaRPr lang="pl-PL" sz="2000" dirty="0">
              <a:solidFill>
                <a:schemeClr val="tx1"/>
              </a:solidFill>
            </a:endParaRPr>
          </a:p>
          <a:p>
            <a:pPr marL="444500" indent="-342900">
              <a:buClr>
                <a:srgbClr val="95C900"/>
              </a:buClr>
            </a:pPr>
            <a:r>
              <a:rPr lang="pl-PL" sz="2000" dirty="0">
                <a:solidFill>
                  <a:schemeClr val="tx1"/>
                </a:solidFill>
              </a:rPr>
              <a:t>Komunikat dorosły–dorosły to równy poziom komunikatu i obustronna odpowiedzialność za komunikat…				</a:t>
            </a:r>
          </a:p>
          <a:p>
            <a:pPr marL="444500" indent="-342900">
              <a:buClr>
                <a:srgbClr val="95C900"/>
              </a:buClr>
            </a:pPr>
            <a:endParaRPr lang="pl-PL" sz="2000" dirty="0">
              <a:solidFill>
                <a:schemeClr val="tx1"/>
              </a:solidFill>
            </a:endParaRPr>
          </a:p>
          <a:p>
            <a:pPr marL="450850" indent="0">
              <a:buClr>
                <a:srgbClr val="95C900"/>
              </a:buClr>
              <a:buNone/>
            </a:pPr>
            <a:r>
              <a:rPr lang="pl-PL" sz="2000" dirty="0">
                <a:solidFill>
                  <a:schemeClr val="tx1"/>
                </a:solidFill>
              </a:rPr>
              <a:t>(choć oczywiście nadal uczniowi grozi ryzyko złej komunikacji)</a:t>
            </a:r>
          </a:p>
        </p:txBody>
      </p:sp>
      <p:sp>
        <p:nvSpPr>
          <p:cNvPr id="19" name="Google Shape;308;p10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r>
              <a:rPr lang="pl-PL" sz="2800" dirty="0">
                <a:solidFill>
                  <a:srgbClr val="002060"/>
                </a:solidFill>
              </a:rPr>
              <a:t>Komunikacja dorosły−dorosły</a:t>
            </a: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2CEF78E0-4446-F847-A43A-5F4FE0282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Komunikacja z uczniami</a:t>
            </a: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50" y="55363"/>
            <a:ext cx="1300061" cy="51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t="2000" r="-3000" b="-3000"/>
          </a:stretch>
        </a:blip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>
            <a:extLst>
              <a:ext uri="{FF2B5EF4-FFF2-40B4-BE49-F238E27FC236}">
                <a16:creationId xmlns:a16="http://schemas.microsoft.com/office/drawing/2014/main" id="{46D63A4F-4F25-674C-B734-EA4F44225B52}"/>
              </a:ext>
            </a:extLst>
          </p:cNvPr>
          <p:cNvGrpSpPr/>
          <p:nvPr/>
        </p:nvGrpSpPr>
        <p:grpSpPr>
          <a:xfrm>
            <a:off x="449756" y="6400105"/>
            <a:ext cx="3508468" cy="475144"/>
            <a:chOff x="449756" y="6400105"/>
            <a:chExt cx="3508468" cy="475144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95E8276E-65E4-3A4F-A142-D5691B69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2522">
              <a:off x="449756" y="6400105"/>
              <a:ext cx="327172" cy="244439"/>
            </a:xfrm>
            <a:prstGeom prst="rect">
              <a:avLst/>
            </a:prstGeom>
          </p:spPr>
        </p:pic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95E54D8A-B2D2-FD45-8074-2FBE51EE76F4}"/>
                </a:ext>
              </a:extLst>
            </p:cNvPr>
            <p:cNvSpPr txBox="1"/>
            <p:nvPr/>
          </p:nvSpPr>
          <p:spPr>
            <a:xfrm>
              <a:off x="696559" y="6413584"/>
              <a:ext cx="32616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i="1" dirty="0">
                  <a:solidFill>
                    <a:srgbClr val="7F7F7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Edukacja na czasie</a:t>
              </a:r>
              <a:r>
                <a:rPr lang="pl-PL" sz="1200" b="1" i="1" dirty="0">
                  <a:solidFill>
                    <a:srgbClr val="9AC5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Uczeń</a:t>
              </a:r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4A01172B-49A1-8144-9EE3-1D3EFA758A12}"/>
              </a:ext>
            </a:extLst>
          </p:cNvPr>
          <p:cNvSpPr/>
          <p:nvPr/>
        </p:nvSpPr>
        <p:spPr>
          <a:xfrm>
            <a:off x="3175" y="6744223"/>
            <a:ext cx="12192000" cy="113777"/>
          </a:xfrm>
          <a:prstGeom prst="rect">
            <a:avLst/>
          </a:prstGeom>
          <a:solidFill>
            <a:srgbClr val="9A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AF09FF3-6392-124A-BF9D-0B9DE7976A55}"/>
              </a:ext>
            </a:extLst>
          </p:cNvPr>
          <p:cNvGrpSpPr/>
          <p:nvPr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CB9453AF-37C3-D743-890E-753C9A7F20A6}"/>
                </a:ext>
              </a:extLst>
            </p:cNvPr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26" name="Łącznik prosty 25">
                <a:extLst>
                  <a:ext uri="{FF2B5EF4-FFF2-40B4-BE49-F238E27FC236}">
                    <a16:creationId xmlns:a16="http://schemas.microsoft.com/office/drawing/2014/main" id="{D2F31780-BCBC-644C-A7E2-4575B404B76C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Obraz 26">
                <a:extLst>
                  <a:ext uri="{FF2B5EF4-FFF2-40B4-BE49-F238E27FC236}">
                    <a16:creationId xmlns:a16="http://schemas.microsoft.com/office/drawing/2014/main" id="{FF973208-550B-3246-86E0-E9EA66A42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D3692B2F-48AD-DB49-ACEC-232802C8AC2D}"/>
                </a:ext>
              </a:extLst>
            </p:cNvPr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Google Shape;307;p1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/>
          <a:p>
            <a:pPr marL="444500" indent="-342900"/>
            <a:r>
              <a:rPr lang="pl-PL" sz="2000" dirty="0"/>
              <a:t>Oddawać uczniom kontrolę nad procesem uczenia się.</a:t>
            </a:r>
          </a:p>
          <a:p>
            <a:pPr marL="101600" indent="0">
              <a:buNone/>
            </a:pPr>
            <a:endParaRPr lang="pl-PL" sz="2000" dirty="0"/>
          </a:p>
          <a:p>
            <a:pPr marL="444500" indent="-342900"/>
            <a:r>
              <a:rPr lang="pl-PL" sz="2000" dirty="0"/>
              <a:t>Pozwolić na wymyślanie pytań na koniec lekcji.</a:t>
            </a:r>
          </a:p>
          <a:p>
            <a:pPr marL="444500" indent="-342900"/>
            <a:endParaRPr lang="pl-PL" sz="2000" dirty="0"/>
          </a:p>
          <a:p>
            <a:pPr marL="444500" indent="-342900"/>
            <a:r>
              <a:rPr lang="pl-PL" sz="2000" dirty="0"/>
              <a:t>Prowadzić debaty na argumenty, dotyczące tematu.</a:t>
            </a:r>
          </a:p>
          <a:p>
            <a:pPr marL="444500" indent="-342900"/>
            <a:endParaRPr lang="pl-PL" sz="2000" dirty="0"/>
          </a:p>
          <a:p>
            <a:pPr marL="444500" indent="-342900"/>
            <a:endParaRPr lang="pl-PL" sz="2000" dirty="0"/>
          </a:p>
        </p:txBody>
      </p:sp>
      <p:sp>
        <p:nvSpPr>
          <p:cNvPr id="19" name="Google Shape;308;p10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r>
              <a:rPr lang="pl-PL" sz="2800" dirty="0"/>
              <a:t>Jak budować komunikacyjne partnerstwo?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BF5822F-1E49-9148-9EFE-38DAAC244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Komunikacja z uczniami</a:t>
            </a: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50" y="55363"/>
            <a:ext cx="1300061" cy="51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2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9BB8232-46DA-274E-B7C2-2D36696888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327"/>
          <a:stretch/>
        </p:blipFill>
        <p:spPr>
          <a:xfrm>
            <a:off x="4065755" y="4511123"/>
            <a:ext cx="7940317" cy="1439394"/>
          </a:xfrm>
          <a:prstGeom prst="rect">
            <a:avLst/>
          </a:prstGeom>
        </p:spPr>
      </p:pic>
      <p:grpSp>
        <p:nvGrpSpPr>
          <p:cNvPr id="7" name="Grupa 6">
            <a:extLst>
              <a:ext uri="{FF2B5EF4-FFF2-40B4-BE49-F238E27FC236}">
                <a16:creationId xmlns:a16="http://schemas.microsoft.com/office/drawing/2014/main" id="{46D63A4F-4F25-674C-B734-EA4F44225B52}"/>
              </a:ext>
            </a:extLst>
          </p:cNvPr>
          <p:cNvGrpSpPr/>
          <p:nvPr/>
        </p:nvGrpSpPr>
        <p:grpSpPr>
          <a:xfrm>
            <a:off x="449756" y="6400105"/>
            <a:ext cx="3508468" cy="475144"/>
            <a:chOff x="449756" y="6400105"/>
            <a:chExt cx="3508468" cy="475144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95E8276E-65E4-3A4F-A142-D5691B69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2522">
              <a:off x="449756" y="6400105"/>
              <a:ext cx="327172" cy="244439"/>
            </a:xfrm>
            <a:prstGeom prst="rect">
              <a:avLst/>
            </a:prstGeom>
          </p:spPr>
        </p:pic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95E54D8A-B2D2-FD45-8074-2FBE51EE76F4}"/>
                </a:ext>
              </a:extLst>
            </p:cNvPr>
            <p:cNvSpPr txBox="1"/>
            <p:nvPr/>
          </p:nvSpPr>
          <p:spPr>
            <a:xfrm>
              <a:off x="696559" y="6413584"/>
              <a:ext cx="32616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i="1" dirty="0">
                  <a:solidFill>
                    <a:srgbClr val="7F7F7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Edukacja na czasie</a:t>
              </a:r>
              <a:r>
                <a:rPr lang="pl-PL" sz="1200" b="1" i="1" dirty="0">
                  <a:solidFill>
                    <a:srgbClr val="9AC5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Uczeń</a:t>
              </a:r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4A01172B-49A1-8144-9EE3-1D3EFA758A12}"/>
              </a:ext>
            </a:extLst>
          </p:cNvPr>
          <p:cNvSpPr/>
          <p:nvPr/>
        </p:nvSpPr>
        <p:spPr>
          <a:xfrm>
            <a:off x="3175" y="6744223"/>
            <a:ext cx="12192000" cy="113777"/>
          </a:xfrm>
          <a:prstGeom prst="rect">
            <a:avLst/>
          </a:prstGeom>
          <a:solidFill>
            <a:srgbClr val="9A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AF09FF3-6392-124A-BF9D-0B9DE7976A55}"/>
              </a:ext>
            </a:extLst>
          </p:cNvPr>
          <p:cNvGrpSpPr/>
          <p:nvPr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CB9453AF-37C3-D743-890E-753C9A7F20A6}"/>
                </a:ext>
              </a:extLst>
            </p:cNvPr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26" name="Łącznik prosty 25">
                <a:extLst>
                  <a:ext uri="{FF2B5EF4-FFF2-40B4-BE49-F238E27FC236}">
                    <a16:creationId xmlns:a16="http://schemas.microsoft.com/office/drawing/2014/main" id="{D2F31780-BCBC-644C-A7E2-4575B404B76C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Obraz 26">
                <a:extLst>
                  <a:ext uri="{FF2B5EF4-FFF2-40B4-BE49-F238E27FC236}">
                    <a16:creationId xmlns:a16="http://schemas.microsoft.com/office/drawing/2014/main" id="{FF973208-550B-3246-86E0-E9EA66A42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D3692B2F-48AD-DB49-ACEC-232802C8AC2D}"/>
                </a:ext>
              </a:extLst>
            </p:cNvPr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Google Shape;307;p10"/>
          <p:cNvSpPr txBox="1">
            <a:spLocks noGrp="1"/>
          </p:cNvSpPr>
          <p:nvPr>
            <p:ph type="body" idx="1"/>
          </p:nvPr>
        </p:nvSpPr>
        <p:spPr>
          <a:xfrm>
            <a:off x="576151" y="1500733"/>
            <a:ext cx="11042873" cy="480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/>
          <a:p>
            <a:pPr lvl="0"/>
            <a:r>
              <a:rPr lang="pl-PL" sz="2000" dirty="0"/>
              <a:t>Nieprzewidywalność przyszłości skutkuje wyczerpywaniem zasobów</a:t>
            </a:r>
          </a:p>
          <a:p>
            <a:pPr lvl="0"/>
            <a:r>
              <a:rPr lang="pl-PL" sz="2000" dirty="0"/>
              <a:t>Potrzebujemy jak najwięcej okazji do odbudowywania zasobów.</a:t>
            </a:r>
          </a:p>
          <a:p>
            <a:pPr lvl="0"/>
            <a:r>
              <a:rPr lang="pl-PL" sz="2000" dirty="0"/>
              <a:t>Brakuje przerw, na których uczniowie mogą się socjalizować.</a:t>
            </a:r>
          </a:p>
          <a:p>
            <a:pPr lvl="0"/>
            <a:r>
              <a:rPr lang="pl-PL" sz="2000" dirty="0"/>
              <a:t>Brakuje spotkań z innymi nauczycielami.</a:t>
            </a:r>
          </a:p>
          <a:p>
            <a:pPr marL="127000" lvl="0" indent="0">
              <a:buNone/>
            </a:pPr>
            <a:endParaRPr lang="pl-PL" sz="2000" dirty="0"/>
          </a:p>
          <a:p>
            <a:pPr marL="127000" lvl="0" indent="0">
              <a:buNone/>
            </a:pPr>
            <a:r>
              <a:rPr lang="pl-PL" sz="2000" dirty="0"/>
              <a:t>Co robić?</a:t>
            </a:r>
          </a:p>
          <a:p>
            <a:pPr lvl="0"/>
            <a:r>
              <a:rPr lang="pl-PL" sz="2000" dirty="0"/>
              <a:t>zadbać o siebie</a:t>
            </a:r>
          </a:p>
          <a:p>
            <a:pPr lvl="0"/>
            <a:r>
              <a:rPr lang="pl-PL" sz="2000" dirty="0"/>
              <a:t>wspierać innych nauczycieli. </a:t>
            </a:r>
          </a:p>
          <a:p>
            <a:pPr lvl="0"/>
            <a:endParaRPr lang="pl-PL" sz="2000" dirty="0"/>
          </a:p>
          <a:p>
            <a:pPr lvl="0"/>
            <a:endParaRPr lang="pl-PL" sz="2000" dirty="0"/>
          </a:p>
        </p:txBody>
      </p:sp>
      <p:sp>
        <p:nvSpPr>
          <p:cNvPr id="19" name="Google Shape;308;p10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r>
              <a:rPr lang="pl-PL" sz="2800" dirty="0"/>
              <a:t>III. Co zmienia praca online? 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A4A8233-1CC9-4D4A-9558-544509B91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Komunikacja z uczniami</a:t>
            </a: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50" y="55363"/>
            <a:ext cx="1300061" cy="51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4000"/>
          </a:stretch>
        </a:blip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>
            <a:extLst>
              <a:ext uri="{FF2B5EF4-FFF2-40B4-BE49-F238E27FC236}">
                <a16:creationId xmlns:a16="http://schemas.microsoft.com/office/drawing/2014/main" id="{46D63A4F-4F25-674C-B734-EA4F44225B52}"/>
              </a:ext>
            </a:extLst>
          </p:cNvPr>
          <p:cNvGrpSpPr/>
          <p:nvPr/>
        </p:nvGrpSpPr>
        <p:grpSpPr>
          <a:xfrm>
            <a:off x="449756" y="6400105"/>
            <a:ext cx="3508468" cy="475144"/>
            <a:chOff x="449756" y="6400105"/>
            <a:chExt cx="3508468" cy="475144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95E8276E-65E4-3A4F-A142-D5691B69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2522">
              <a:off x="449756" y="6400105"/>
              <a:ext cx="327172" cy="244439"/>
            </a:xfrm>
            <a:prstGeom prst="rect">
              <a:avLst/>
            </a:prstGeom>
          </p:spPr>
        </p:pic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95E54D8A-B2D2-FD45-8074-2FBE51EE76F4}"/>
                </a:ext>
              </a:extLst>
            </p:cNvPr>
            <p:cNvSpPr txBox="1"/>
            <p:nvPr/>
          </p:nvSpPr>
          <p:spPr>
            <a:xfrm>
              <a:off x="696559" y="6413584"/>
              <a:ext cx="32616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Edukacja na czasie</a:t>
              </a:r>
              <a:r>
                <a:rPr lang="pl-PL" sz="1200" b="1" i="1" dirty="0">
                  <a:solidFill>
                    <a:srgbClr val="9AC5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Uczeń</a:t>
              </a:r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4A01172B-49A1-8144-9EE3-1D3EFA758A12}"/>
              </a:ext>
            </a:extLst>
          </p:cNvPr>
          <p:cNvSpPr/>
          <p:nvPr/>
        </p:nvSpPr>
        <p:spPr>
          <a:xfrm>
            <a:off x="3175" y="6744223"/>
            <a:ext cx="12192000" cy="113777"/>
          </a:xfrm>
          <a:prstGeom prst="rect">
            <a:avLst/>
          </a:prstGeom>
          <a:solidFill>
            <a:srgbClr val="9A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AF09FF3-6392-124A-BF9D-0B9DE7976A55}"/>
              </a:ext>
            </a:extLst>
          </p:cNvPr>
          <p:cNvGrpSpPr/>
          <p:nvPr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CB9453AF-37C3-D743-890E-753C9A7F20A6}"/>
                </a:ext>
              </a:extLst>
            </p:cNvPr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26" name="Łącznik prosty 25">
                <a:extLst>
                  <a:ext uri="{FF2B5EF4-FFF2-40B4-BE49-F238E27FC236}">
                    <a16:creationId xmlns:a16="http://schemas.microsoft.com/office/drawing/2014/main" id="{D2F31780-BCBC-644C-A7E2-4575B404B76C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Obraz 26">
                <a:extLst>
                  <a:ext uri="{FF2B5EF4-FFF2-40B4-BE49-F238E27FC236}">
                    <a16:creationId xmlns:a16="http://schemas.microsoft.com/office/drawing/2014/main" id="{FF973208-550B-3246-86E0-E9EA66A42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D3692B2F-48AD-DB49-ACEC-232802C8AC2D}"/>
                </a:ext>
              </a:extLst>
            </p:cNvPr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Google Shape;307;p10"/>
          <p:cNvSpPr txBox="1">
            <a:spLocks noGrp="1"/>
          </p:cNvSpPr>
          <p:nvPr>
            <p:ph type="body" idx="1"/>
          </p:nvPr>
        </p:nvSpPr>
        <p:spPr>
          <a:xfrm>
            <a:off x="586772" y="1350751"/>
            <a:ext cx="7135502" cy="4913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/>
          <a:p>
            <a:pPr marL="584200" lvl="0" indent="-457200">
              <a:lnSpc>
                <a:spcPct val="100000"/>
              </a:lnSpc>
              <a:buAutoNum type="arabicPeriod"/>
            </a:pPr>
            <a:r>
              <a:rPr lang="pl-PL" sz="2000" dirty="0"/>
              <a:t>Rozmowy „o niczym”</a:t>
            </a:r>
          </a:p>
          <a:p>
            <a:pPr marL="584200" lvl="0" indent="-457200">
              <a:lnSpc>
                <a:spcPct val="100000"/>
              </a:lnSpc>
              <a:buAutoNum type="arabicPeriod"/>
            </a:pPr>
            <a:r>
              <a:rPr lang="pl-PL" sz="2000" dirty="0"/>
              <a:t>Rozmowy z uczniami, a nie o uczniach</a:t>
            </a:r>
          </a:p>
          <a:p>
            <a:pPr marL="584200" lvl="0" indent="-457200">
              <a:lnSpc>
                <a:spcPct val="100000"/>
              </a:lnSpc>
              <a:buAutoNum type="arabicPeriod"/>
            </a:pPr>
            <a:r>
              <a:rPr lang="pl-PL" sz="2000" dirty="0"/>
              <a:t>Pamiętanie o kompetencjach kluczowych i skupianie się</a:t>
            </a:r>
            <a:br>
              <a:rPr lang="pl-PL" sz="2000" dirty="0"/>
            </a:br>
            <a:r>
              <a:rPr lang="pl-PL" sz="2000" dirty="0"/>
              <a:t>na nich</a:t>
            </a:r>
          </a:p>
          <a:p>
            <a:pPr marL="1200150" lvl="2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dirty="0"/>
              <a:t>porozumiewanie się w języku ojczystym</a:t>
            </a:r>
          </a:p>
          <a:p>
            <a:pPr marL="1200150" lvl="2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dirty="0"/>
              <a:t>porozumiewanie się w językach obcych</a:t>
            </a:r>
          </a:p>
          <a:p>
            <a:pPr marL="1200150" lvl="2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dirty="0"/>
              <a:t>kompetencje matematyczne i podstawowe kompetencje</a:t>
            </a:r>
            <a:br>
              <a:rPr lang="pl-PL" dirty="0"/>
            </a:br>
            <a:r>
              <a:rPr lang="pl-PL" dirty="0"/>
              <a:t>naukowo-techniczne</a:t>
            </a:r>
          </a:p>
          <a:p>
            <a:pPr marL="1200150" lvl="2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dirty="0"/>
              <a:t>kompetencje informatyczne</a:t>
            </a:r>
          </a:p>
          <a:p>
            <a:pPr marL="1200150" lvl="2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dirty="0"/>
              <a:t>umiejętność uczenia się</a:t>
            </a:r>
          </a:p>
          <a:p>
            <a:pPr marL="1200150" lvl="2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dirty="0"/>
              <a:t>kompetencje społeczne i obywatelskie</a:t>
            </a:r>
          </a:p>
          <a:p>
            <a:pPr marL="1200150" lvl="2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dirty="0"/>
              <a:t>przejawianie inicjatywy i przedsiębiorczość</a:t>
            </a:r>
          </a:p>
          <a:p>
            <a:pPr marL="1200150" lvl="2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l-PL" dirty="0"/>
              <a:t>świadomość i ekspresja kulturalna </a:t>
            </a:r>
            <a:endParaRPr lang="pl-PL" sz="2000" dirty="0"/>
          </a:p>
          <a:p>
            <a:pPr marL="584200" lvl="0" indent="-457200">
              <a:lnSpc>
                <a:spcPct val="100000"/>
              </a:lnSpc>
              <a:buAutoNum type="arabicPeriod"/>
            </a:pPr>
            <a:r>
              <a:rPr lang="pl-PL" sz="2000" dirty="0"/>
              <a:t>Parafrazowanie</a:t>
            </a:r>
          </a:p>
          <a:p>
            <a:pPr marL="584200" lvl="0" indent="-457200">
              <a:lnSpc>
                <a:spcPct val="100000"/>
              </a:lnSpc>
              <a:buAutoNum type="arabicPeriod"/>
            </a:pPr>
            <a:r>
              <a:rPr lang="pl-PL" sz="2000" dirty="0"/>
              <a:t>Oglądanie razem filmów z ważnymi przesłaniami</a:t>
            </a:r>
            <a:br>
              <a:rPr lang="pl-PL" sz="2000" dirty="0"/>
            </a:br>
            <a:r>
              <a:rPr lang="pl-PL" sz="2000" dirty="0"/>
              <a:t>i dyskutowanie o nich (filmoterapia)</a:t>
            </a:r>
          </a:p>
          <a:p>
            <a:pPr marL="584200" lvl="0" indent="-457200">
              <a:lnSpc>
                <a:spcPct val="100000"/>
              </a:lnSpc>
              <a:buAutoNum type="arabicPeriod"/>
            </a:pPr>
            <a:r>
              <a:rPr lang="pl-PL" sz="2000" dirty="0"/>
              <a:t>Bycie dostępną/dostępnym.</a:t>
            </a:r>
          </a:p>
          <a:p>
            <a:pPr marL="584200" lvl="0" indent="-457200">
              <a:lnSpc>
                <a:spcPct val="100000"/>
              </a:lnSpc>
              <a:buAutoNum type="arabicPeriod"/>
            </a:pPr>
            <a:endParaRPr lang="pl-PL" sz="2000" dirty="0"/>
          </a:p>
        </p:txBody>
      </p:sp>
      <p:sp>
        <p:nvSpPr>
          <p:cNvPr id="19" name="Google Shape;308;p10"/>
          <p:cNvSpPr txBox="1">
            <a:spLocks noGrp="1"/>
          </p:cNvSpPr>
          <p:nvPr>
            <p:ph type="body" idx="2"/>
          </p:nvPr>
        </p:nvSpPr>
        <p:spPr>
          <a:xfrm>
            <a:off x="481087" y="883943"/>
            <a:ext cx="11042875" cy="704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r>
              <a:rPr lang="pl-PL" sz="2400" dirty="0"/>
              <a:t>IV. Jakie narzędzia wspierają komunikację z uczniami?</a:t>
            </a: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7FC7107A-E059-2540-BFA8-DEA5AD42B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Komunikacja z uczniami</a:t>
            </a: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50" y="55363"/>
            <a:ext cx="1300061" cy="519463"/>
          </a:xfrm>
          <a:prstGeom prst="rect">
            <a:avLst/>
          </a:prstGeom>
        </p:spPr>
      </p:pic>
      <p:pic>
        <p:nvPicPr>
          <p:cNvPr id="17" name="Google Shape;72;p20">
            <a:extLst>
              <a:ext uri="{FF2B5EF4-FFF2-40B4-BE49-F238E27FC236}">
                <a16:creationId xmlns:a16="http://schemas.microsoft.com/office/drawing/2014/main" id="{FC17B41A-A2CE-9347-B11C-066BC5DF9D52}"/>
              </a:ext>
            </a:extLst>
          </p:cNvPr>
          <p:cNvPicPr preferRelativeResize="0"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5986" y="180465"/>
            <a:ext cx="470015" cy="3153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096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B2B76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logo_NE_bial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173" y="5514109"/>
            <a:ext cx="1583657" cy="892844"/>
          </a:xfrm>
          <a:prstGeom prst="rect">
            <a:avLst/>
          </a:prstGeom>
        </p:spPr>
      </p:pic>
      <p:sp>
        <p:nvSpPr>
          <p:cNvPr id="3" name="PoleTekstowe 2"/>
          <p:cNvSpPr txBox="1"/>
          <p:nvPr/>
        </p:nvSpPr>
        <p:spPr>
          <a:xfrm>
            <a:off x="3394202" y="2590801"/>
            <a:ext cx="54103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4400" b="1" dirty="0">
                <a:solidFill>
                  <a:srgbClr val="FFFFFF"/>
                </a:solidFill>
                <a:latin typeface="Calibri"/>
                <a:cs typeface="Calibri"/>
              </a:rPr>
              <a:t>Dziękujemy za uwagę!</a:t>
            </a:r>
          </a:p>
        </p:txBody>
      </p:sp>
    </p:spTree>
    <p:extLst>
      <p:ext uri="{BB962C8B-B14F-4D97-AF65-F5344CB8AC3E}">
        <p14:creationId xmlns:p14="http://schemas.microsoft.com/office/powerpoint/2010/main" val="219722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B2B76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logo_NE_bial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4173" y="5514109"/>
            <a:ext cx="1583657" cy="892844"/>
          </a:xfrm>
          <a:prstGeom prst="rect">
            <a:avLst/>
          </a:prstGeom>
        </p:spPr>
      </p:pic>
      <p:sp>
        <p:nvSpPr>
          <p:cNvPr id="5" name="PoleTekstowe 4"/>
          <p:cNvSpPr txBox="1"/>
          <p:nvPr/>
        </p:nvSpPr>
        <p:spPr>
          <a:xfrm>
            <a:off x="4462465" y="4538134"/>
            <a:ext cx="3273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800" dirty="0">
                <a:solidFill>
                  <a:srgbClr val="FFFFFF"/>
                </a:solidFill>
                <a:latin typeface="Calibri"/>
                <a:cs typeface="Calibri"/>
              </a:rPr>
              <a:t>Copyright by Nowa Era Sp. z o. o.</a:t>
            </a:r>
          </a:p>
        </p:txBody>
      </p:sp>
      <p:sp>
        <p:nvSpPr>
          <p:cNvPr id="6" name="PoleTekstowe 5"/>
          <p:cNvSpPr txBox="1"/>
          <p:nvPr/>
        </p:nvSpPr>
        <p:spPr>
          <a:xfrm>
            <a:off x="825636" y="1030774"/>
            <a:ext cx="1555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Autor wykładu</a:t>
            </a:r>
            <a:endParaRPr lang="pl-PL" sz="18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7" name="PoleTekstowe 6"/>
          <p:cNvSpPr txBox="1"/>
          <p:nvPr/>
        </p:nvSpPr>
        <p:spPr>
          <a:xfrm>
            <a:off x="824961" y="1335574"/>
            <a:ext cx="3089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Sławomir </a:t>
            </a:r>
            <a:r>
              <a:rPr lang="pl-PL" sz="2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Prusakowski</a:t>
            </a:r>
            <a:endParaRPr lang="pl-PL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PoleTekstowe 7"/>
          <p:cNvSpPr txBox="1"/>
          <p:nvPr/>
        </p:nvSpPr>
        <p:spPr>
          <a:xfrm>
            <a:off x="4013336" y="1030774"/>
            <a:ext cx="2871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Montaż i realizacja nagrania</a:t>
            </a:r>
            <a:endParaRPr lang="pl-PL" sz="18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9" name="PoleTekstowe 8"/>
          <p:cNvSpPr txBox="1"/>
          <p:nvPr/>
        </p:nvSpPr>
        <p:spPr>
          <a:xfrm>
            <a:off x="4012661" y="1335574"/>
            <a:ext cx="1744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Vincent Studio </a:t>
            </a:r>
          </a:p>
        </p:txBody>
      </p:sp>
      <p:sp>
        <p:nvSpPr>
          <p:cNvPr id="10" name="PoleTekstowe 9"/>
          <p:cNvSpPr txBox="1"/>
          <p:nvPr/>
        </p:nvSpPr>
        <p:spPr>
          <a:xfrm>
            <a:off x="825636" y="2282659"/>
            <a:ext cx="3608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</a:t>
            </a:r>
            <a:r>
              <a:rPr lang="pl-PL" sz="1800" dirty="0" err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webinarium</a:t>
            </a:r>
            <a:r>
              <a:rPr lang="pl-PL" sz="18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wykorzystano zdjęcia</a:t>
            </a:r>
            <a:endParaRPr lang="pl-PL" sz="18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1" name="PoleTekstowe 10"/>
          <p:cNvSpPr txBox="1"/>
          <p:nvPr/>
        </p:nvSpPr>
        <p:spPr>
          <a:xfrm>
            <a:off x="824961" y="2612116"/>
            <a:ext cx="1064314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Gettyimages</a:t>
            </a:r>
            <a:r>
              <a:rPr lang="cs-CZ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svetikd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(zmęczona nauczycielka), </a:t>
            </a: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Gettyimages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/Nora </a:t>
            </a: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Carol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Photography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(biurko widok z góry), </a:t>
            </a: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Shutterstock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/Africa Studio(nastolatkowie z telefonami i laptopem), </a:t>
            </a: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Shutterstock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/Irina </a:t>
            </a: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Strelnikova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(grafika telefonów), </a:t>
            </a: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Gettyimages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/Rebecca Nelson(dziewczyna trzymająca telefon), </a:t>
            </a: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Gettyimages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skynesher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(smutna dziewczyna wśród ludzi), </a:t>
            </a:r>
            <a:r>
              <a:rPr lang="cs-CZ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Shutterstock</a:t>
            </a:r>
            <a:r>
              <a:rPr lang="cs-CZ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valdis torms (znak zapytania), </a:t>
            </a: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Shutterstock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/Visual Generation (grafika rozmowy), </a:t>
            </a: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Shutterstock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/VECTOR FUN (grafika ucha), </a:t>
            </a: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Shutterstock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Visual </a:t>
            </a: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Generation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(grafika współpracy), </a:t>
            </a: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Shutterstock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/Visual </a:t>
            </a: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Generation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(grafika nastolatków), </a:t>
            </a: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Gettyimages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/Ariel </a:t>
            </a:r>
            <a:r>
              <a:rPr lang="pl-PL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Skelley</a:t>
            </a: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(dziewczyna rozmawiająca z nauczycielem)</a:t>
            </a:r>
            <a:endParaRPr lang="pl-PL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673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C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035D35B3-0A5C-1D47-8371-B91B1657E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06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>
            <a:extLst>
              <a:ext uri="{FF2B5EF4-FFF2-40B4-BE49-F238E27FC236}">
                <a16:creationId xmlns:a16="http://schemas.microsoft.com/office/drawing/2014/main" id="{46D63A4F-4F25-674C-B734-EA4F44225B52}"/>
              </a:ext>
            </a:extLst>
          </p:cNvPr>
          <p:cNvGrpSpPr/>
          <p:nvPr/>
        </p:nvGrpSpPr>
        <p:grpSpPr>
          <a:xfrm>
            <a:off x="449756" y="6400105"/>
            <a:ext cx="3508468" cy="475144"/>
            <a:chOff x="449756" y="6400105"/>
            <a:chExt cx="3508468" cy="475144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95E8276E-65E4-3A4F-A142-D5691B69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2522">
              <a:off x="449756" y="6400105"/>
              <a:ext cx="327172" cy="244439"/>
            </a:xfrm>
            <a:prstGeom prst="rect">
              <a:avLst/>
            </a:prstGeom>
          </p:spPr>
        </p:pic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95E54D8A-B2D2-FD45-8074-2FBE51EE76F4}"/>
                </a:ext>
              </a:extLst>
            </p:cNvPr>
            <p:cNvSpPr txBox="1"/>
            <p:nvPr/>
          </p:nvSpPr>
          <p:spPr>
            <a:xfrm>
              <a:off x="696559" y="6413584"/>
              <a:ext cx="32616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Edukacja na czasie</a:t>
              </a:r>
              <a:r>
                <a:rPr lang="pl-PL" sz="1200" b="1" i="1" dirty="0">
                  <a:solidFill>
                    <a:srgbClr val="9AC5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Uczeń</a:t>
              </a:r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4A01172B-49A1-8144-9EE3-1D3EFA758A12}"/>
              </a:ext>
            </a:extLst>
          </p:cNvPr>
          <p:cNvSpPr/>
          <p:nvPr/>
        </p:nvSpPr>
        <p:spPr>
          <a:xfrm>
            <a:off x="3175" y="6744223"/>
            <a:ext cx="12192000" cy="113777"/>
          </a:xfrm>
          <a:prstGeom prst="rect">
            <a:avLst/>
          </a:prstGeom>
          <a:solidFill>
            <a:srgbClr val="9A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AF09FF3-6392-124A-BF9D-0B9DE7976A55}"/>
              </a:ext>
            </a:extLst>
          </p:cNvPr>
          <p:cNvGrpSpPr/>
          <p:nvPr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CB9453AF-37C3-D743-890E-753C9A7F20A6}"/>
                </a:ext>
              </a:extLst>
            </p:cNvPr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26" name="Łącznik prosty 25">
                <a:extLst>
                  <a:ext uri="{FF2B5EF4-FFF2-40B4-BE49-F238E27FC236}">
                    <a16:creationId xmlns:a16="http://schemas.microsoft.com/office/drawing/2014/main" id="{D2F31780-BCBC-644C-A7E2-4575B404B76C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Obraz 26">
                <a:extLst>
                  <a:ext uri="{FF2B5EF4-FFF2-40B4-BE49-F238E27FC236}">
                    <a16:creationId xmlns:a16="http://schemas.microsoft.com/office/drawing/2014/main" id="{FF973208-550B-3246-86E0-E9EA66A42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D3692B2F-48AD-DB49-ACEC-232802C8AC2D}"/>
                </a:ext>
              </a:extLst>
            </p:cNvPr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Google Shape;307;p10"/>
          <p:cNvSpPr txBox="1">
            <a:spLocks noGrp="1"/>
          </p:cNvSpPr>
          <p:nvPr>
            <p:ph type="body" idx="1"/>
          </p:nvPr>
        </p:nvSpPr>
        <p:spPr>
          <a:xfrm>
            <a:off x="551633" y="2044715"/>
            <a:ext cx="4883551" cy="4615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/>
          <a:p>
            <a:r>
              <a:rPr lang="pl-PL" sz="2000" dirty="0"/>
              <a:t>coraz mniej nauczycieli, coraz więcej godzin pracy</a:t>
            </a:r>
          </a:p>
          <a:p>
            <a:pPr marL="127000" indent="0">
              <a:buNone/>
            </a:pPr>
            <a:endParaRPr lang="pl-PL" sz="2000" dirty="0"/>
          </a:p>
          <a:p>
            <a:r>
              <a:rPr lang="pl-PL" sz="2000" dirty="0"/>
              <a:t>uczniowie zasypani nauką aktualnego materiału i zaległego z zeszłego roku</a:t>
            </a:r>
          </a:p>
          <a:p>
            <a:pPr marL="127000" indent="0">
              <a:buNone/>
            </a:pPr>
            <a:endParaRPr lang="pl-PL" sz="2000" dirty="0"/>
          </a:p>
          <a:p>
            <a:r>
              <a:rPr lang="pl-PL" sz="2000" dirty="0"/>
              <a:t>komunikacja między zmęczonym nauczycielem a zmęczonym uczniem</a:t>
            </a:r>
          </a:p>
          <a:p>
            <a:pPr marL="127000" indent="0">
              <a:buNone/>
            </a:pPr>
            <a:endParaRPr lang="pl-PL" sz="2000" dirty="0"/>
          </a:p>
          <a:p>
            <a:r>
              <a:rPr lang="pl-PL" sz="2000" dirty="0"/>
              <a:t>brak cierpliwości i konflikt</a:t>
            </a:r>
          </a:p>
          <a:p>
            <a:endParaRPr lang="pl-PL" sz="2000" dirty="0"/>
          </a:p>
          <a:p>
            <a:endParaRPr lang="pl-PL" sz="2000" dirty="0"/>
          </a:p>
          <a:p>
            <a:pPr marL="0" indent="0">
              <a:buNone/>
            </a:pPr>
            <a:endParaRPr lang="pl-PL" sz="2000" dirty="0"/>
          </a:p>
        </p:txBody>
      </p:sp>
      <p:sp>
        <p:nvSpPr>
          <p:cNvPr id="19" name="Google Shape;308;p10"/>
          <p:cNvSpPr txBox="1">
            <a:spLocks noGrp="1"/>
          </p:cNvSpPr>
          <p:nvPr>
            <p:ph type="body" idx="2"/>
          </p:nvPr>
        </p:nvSpPr>
        <p:spPr>
          <a:xfrm>
            <a:off x="386856" y="887413"/>
            <a:ext cx="11042875" cy="977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r>
              <a:rPr lang="pl-PL" sz="2800" dirty="0"/>
              <a:t>Niełatwo być dziś </a:t>
            </a:r>
            <a:r>
              <a:rPr lang="pl-PL" sz="2800" dirty="0">
                <a:solidFill>
                  <a:srgbClr val="95C900"/>
                </a:solidFill>
              </a:rPr>
              <a:t>nauczycielem</a:t>
            </a:r>
          </a:p>
          <a:p>
            <a:r>
              <a:rPr lang="pl-PL" sz="2800" dirty="0"/>
              <a:t>niełatwo być dziś </a:t>
            </a:r>
            <a:r>
              <a:rPr lang="pl-PL" sz="2800" dirty="0">
                <a:solidFill>
                  <a:srgbClr val="95C900"/>
                </a:solidFill>
              </a:rPr>
              <a:t>uczniem</a:t>
            </a:r>
          </a:p>
        </p:txBody>
      </p:sp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Komunikacja z uczniami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50" y="55363"/>
            <a:ext cx="1300061" cy="519463"/>
          </a:xfrm>
          <a:prstGeom prst="rect">
            <a:avLst/>
          </a:prstGeom>
        </p:spPr>
      </p:pic>
      <p:pic>
        <p:nvPicPr>
          <p:cNvPr id="22" name="Google Shape;72;p20">
            <a:extLst>
              <a:ext uri="{FF2B5EF4-FFF2-40B4-BE49-F238E27FC236}">
                <a16:creationId xmlns:a16="http://schemas.microsoft.com/office/drawing/2014/main" id="{E0868901-A786-084D-B027-1663AFBE392F}"/>
              </a:ext>
            </a:extLst>
          </p:cNvPr>
          <p:cNvPicPr preferRelativeResize="0"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5986" y="180465"/>
            <a:ext cx="470015" cy="3153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756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6000" r="-1000"/>
          </a:stretch>
        </a:blip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>
            <a:extLst>
              <a:ext uri="{FF2B5EF4-FFF2-40B4-BE49-F238E27FC236}">
                <a16:creationId xmlns:a16="http://schemas.microsoft.com/office/drawing/2014/main" id="{46D63A4F-4F25-674C-B734-EA4F44225B52}"/>
              </a:ext>
            </a:extLst>
          </p:cNvPr>
          <p:cNvGrpSpPr/>
          <p:nvPr/>
        </p:nvGrpSpPr>
        <p:grpSpPr>
          <a:xfrm>
            <a:off x="449756" y="6400105"/>
            <a:ext cx="3508468" cy="659810"/>
            <a:chOff x="449756" y="6400105"/>
            <a:chExt cx="3508468" cy="659810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95E8276E-65E4-3A4F-A142-D5691B69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2522">
              <a:off x="449756" y="6400105"/>
              <a:ext cx="327172" cy="244439"/>
            </a:xfrm>
            <a:prstGeom prst="rect">
              <a:avLst/>
            </a:prstGeom>
          </p:spPr>
        </p:pic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95E54D8A-B2D2-FD45-8074-2FBE51EE76F4}"/>
                </a:ext>
              </a:extLst>
            </p:cNvPr>
            <p:cNvSpPr txBox="1"/>
            <p:nvPr/>
          </p:nvSpPr>
          <p:spPr>
            <a:xfrm>
              <a:off x="696559" y="6413584"/>
              <a:ext cx="32616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Edukacja na czasie</a:t>
              </a:r>
              <a:r>
                <a:rPr lang="pl-PL" sz="1200" b="1" i="1" dirty="0">
                  <a:solidFill>
                    <a:srgbClr val="9AC5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Uczeń</a:t>
              </a:r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4A01172B-49A1-8144-9EE3-1D3EFA758A12}"/>
              </a:ext>
            </a:extLst>
          </p:cNvPr>
          <p:cNvSpPr/>
          <p:nvPr/>
        </p:nvSpPr>
        <p:spPr>
          <a:xfrm>
            <a:off x="3175" y="6744223"/>
            <a:ext cx="12192000" cy="113777"/>
          </a:xfrm>
          <a:prstGeom prst="rect">
            <a:avLst/>
          </a:prstGeom>
          <a:solidFill>
            <a:srgbClr val="9A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AF09FF3-6392-124A-BF9D-0B9DE7976A55}"/>
              </a:ext>
            </a:extLst>
          </p:cNvPr>
          <p:cNvGrpSpPr/>
          <p:nvPr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CB9453AF-37C3-D743-890E-753C9A7F20A6}"/>
                </a:ext>
              </a:extLst>
            </p:cNvPr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26" name="Łącznik prosty 25">
                <a:extLst>
                  <a:ext uri="{FF2B5EF4-FFF2-40B4-BE49-F238E27FC236}">
                    <a16:creationId xmlns:a16="http://schemas.microsoft.com/office/drawing/2014/main" id="{D2F31780-BCBC-644C-A7E2-4575B404B76C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Obraz 26">
                <a:extLst>
                  <a:ext uri="{FF2B5EF4-FFF2-40B4-BE49-F238E27FC236}">
                    <a16:creationId xmlns:a16="http://schemas.microsoft.com/office/drawing/2014/main" id="{FF973208-550B-3246-86E0-E9EA66A42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D3692B2F-48AD-DB49-ACEC-232802C8AC2D}"/>
                </a:ext>
              </a:extLst>
            </p:cNvPr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Google Shape;307;p10"/>
          <p:cNvSpPr txBox="1">
            <a:spLocks noGrp="1"/>
          </p:cNvSpPr>
          <p:nvPr>
            <p:ph type="body" idx="1"/>
          </p:nvPr>
        </p:nvSpPr>
        <p:spPr>
          <a:xfrm>
            <a:off x="576151" y="1659083"/>
            <a:ext cx="4900724" cy="4648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/>
          <a:p>
            <a:pPr marL="527050" indent="-400050">
              <a:buFont typeface="+mj-lt"/>
              <a:buAutoNum type="romanUcPeriod"/>
            </a:pPr>
            <a:r>
              <a:rPr lang="pl-PL" sz="2000" dirty="0"/>
              <a:t>Co wiemy o współczesnych uczniach?</a:t>
            </a:r>
          </a:p>
          <a:p>
            <a:pPr marL="527050" indent="-400050">
              <a:buFont typeface="+mj-lt"/>
              <a:buAutoNum type="romanUcPeriod"/>
            </a:pPr>
            <a:endParaRPr lang="pl-PL" sz="2000" dirty="0"/>
          </a:p>
          <a:p>
            <a:pPr marL="527050" indent="-400050">
              <a:buFont typeface="+mj-lt"/>
              <a:buAutoNum type="romanUcPeriod"/>
            </a:pPr>
            <a:r>
              <a:rPr lang="pl-PL" sz="2000" dirty="0"/>
              <a:t>Dlaczego komunikacja bywa wymagająca? </a:t>
            </a:r>
          </a:p>
          <a:p>
            <a:pPr marL="527050" indent="-400050">
              <a:buFont typeface="+mj-lt"/>
              <a:buAutoNum type="romanUcPeriod"/>
            </a:pPr>
            <a:endParaRPr lang="pl-PL" sz="2000" dirty="0"/>
          </a:p>
          <a:p>
            <a:pPr marL="527050" indent="-400050">
              <a:buFont typeface="+mj-lt"/>
              <a:buAutoNum type="romanUcPeriod"/>
            </a:pPr>
            <a:r>
              <a:rPr lang="pl-PL" sz="2000" dirty="0"/>
              <a:t>Co zmienia praca online?</a:t>
            </a:r>
          </a:p>
          <a:p>
            <a:pPr marL="527050" indent="-400050">
              <a:buFont typeface="+mj-lt"/>
              <a:buAutoNum type="romanUcPeriod"/>
            </a:pPr>
            <a:endParaRPr lang="pl-PL" sz="2000" dirty="0"/>
          </a:p>
          <a:p>
            <a:pPr marL="527050" indent="-400050">
              <a:buFont typeface="+mj-lt"/>
              <a:buAutoNum type="romanUcPeriod"/>
            </a:pPr>
            <a:r>
              <a:rPr lang="pl-PL" sz="2000" dirty="0"/>
              <a:t>Jakie narzędzia wspierają komunikację?</a:t>
            </a:r>
          </a:p>
        </p:txBody>
      </p:sp>
      <p:sp>
        <p:nvSpPr>
          <p:cNvPr id="19" name="Google Shape;308;p10"/>
          <p:cNvSpPr txBox="1">
            <a:spLocks noGrp="1"/>
          </p:cNvSpPr>
          <p:nvPr>
            <p:ph type="body" idx="2"/>
          </p:nvPr>
        </p:nvSpPr>
        <p:spPr>
          <a:xfrm>
            <a:off x="499951" y="887413"/>
            <a:ext cx="11119074" cy="704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r>
              <a:rPr lang="pl-PL" sz="2800" dirty="0"/>
              <a:t>Program spotkania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Komunikacja z uczniami </a:t>
            </a: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50" y="55363"/>
            <a:ext cx="1300061" cy="519463"/>
          </a:xfrm>
          <a:prstGeom prst="rect">
            <a:avLst/>
          </a:prstGeom>
        </p:spPr>
      </p:pic>
      <p:pic>
        <p:nvPicPr>
          <p:cNvPr id="17" name="Google Shape;72;p20">
            <a:extLst>
              <a:ext uri="{FF2B5EF4-FFF2-40B4-BE49-F238E27FC236}">
                <a16:creationId xmlns:a16="http://schemas.microsoft.com/office/drawing/2014/main" id="{E0868901-A786-084D-B027-1663AFBE392F}"/>
              </a:ext>
            </a:extLst>
          </p:cNvPr>
          <p:cNvPicPr preferRelativeResize="0"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5986" y="180465"/>
            <a:ext cx="470015" cy="3153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345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2000"/>
          </a:stretch>
        </a:blip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>
            <a:extLst>
              <a:ext uri="{FF2B5EF4-FFF2-40B4-BE49-F238E27FC236}">
                <a16:creationId xmlns:a16="http://schemas.microsoft.com/office/drawing/2014/main" id="{46D63A4F-4F25-674C-B734-EA4F44225B52}"/>
              </a:ext>
            </a:extLst>
          </p:cNvPr>
          <p:cNvGrpSpPr/>
          <p:nvPr/>
        </p:nvGrpSpPr>
        <p:grpSpPr>
          <a:xfrm>
            <a:off x="449756" y="6400105"/>
            <a:ext cx="3508468" cy="475144"/>
            <a:chOff x="449756" y="6400105"/>
            <a:chExt cx="3508468" cy="475144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95E8276E-65E4-3A4F-A142-D5691B69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2522">
              <a:off x="449756" y="6400105"/>
              <a:ext cx="327172" cy="244439"/>
            </a:xfrm>
            <a:prstGeom prst="rect">
              <a:avLst/>
            </a:prstGeom>
          </p:spPr>
        </p:pic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95E54D8A-B2D2-FD45-8074-2FBE51EE76F4}"/>
                </a:ext>
              </a:extLst>
            </p:cNvPr>
            <p:cNvSpPr txBox="1"/>
            <p:nvPr/>
          </p:nvSpPr>
          <p:spPr>
            <a:xfrm>
              <a:off x="696559" y="6413584"/>
              <a:ext cx="32616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Edukacja na czasie</a:t>
              </a:r>
              <a:r>
                <a:rPr lang="pl-PL" sz="1200" b="1" i="1" dirty="0">
                  <a:solidFill>
                    <a:srgbClr val="9AC5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Uczeń</a:t>
              </a:r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4A01172B-49A1-8144-9EE3-1D3EFA758A12}"/>
              </a:ext>
            </a:extLst>
          </p:cNvPr>
          <p:cNvSpPr/>
          <p:nvPr/>
        </p:nvSpPr>
        <p:spPr>
          <a:xfrm>
            <a:off x="3175" y="6744223"/>
            <a:ext cx="12192000" cy="113777"/>
          </a:xfrm>
          <a:prstGeom prst="rect">
            <a:avLst/>
          </a:prstGeom>
          <a:solidFill>
            <a:srgbClr val="9A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AF09FF3-6392-124A-BF9D-0B9DE7976A55}"/>
              </a:ext>
            </a:extLst>
          </p:cNvPr>
          <p:cNvGrpSpPr/>
          <p:nvPr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CB9453AF-37C3-D743-890E-753C9A7F20A6}"/>
                </a:ext>
              </a:extLst>
            </p:cNvPr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26" name="Łącznik prosty 25">
                <a:extLst>
                  <a:ext uri="{FF2B5EF4-FFF2-40B4-BE49-F238E27FC236}">
                    <a16:creationId xmlns:a16="http://schemas.microsoft.com/office/drawing/2014/main" id="{D2F31780-BCBC-644C-A7E2-4575B404B76C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Obraz 26">
                <a:extLst>
                  <a:ext uri="{FF2B5EF4-FFF2-40B4-BE49-F238E27FC236}">
                    <a16:creationId xmlns:a16="http://schemas.microsoft.com/office/drawing/2014/main" id="{FF973208-550B-3246-86E0-E9EA66A42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D3692B2F-48AD-DB49-ACEC-232802C8AC2D}"/>
                </a:ext>
              </a:extLst>
            </p:cNvPr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Google Shape;307;p10"/>
          <p:cNvSpPr txBox="1">
            <a:spLocks noGrp="1"/>
          </p:cNvSpPr>
          <p:nvPr>
            <p:ph type="body" idx="1"/>
          </p:nvPr>
        </p:nvSpPr>
        <p:spPr>
          <a:xfrm>
            <a:off x="576151" y="1659083"/>
            <a:ext cx="6243458" cy="4648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/>
          <a:p>
            <a:pPr marL="127000" indent="0">
              <a:buNone/>
            </a:pPr>
            <a:r>
              <a:rPr lang="pl-PL" sz="2000" dirty="0"/>
              <a:t>Teoria pokoleń: X, Y, Z </a:t>
            </a:r>
          </a:p>
          <a:p>
            <a:endParaRPr lang="pl-PL" sz="2000" dirty="0"/>
          </a:p>
          <a:p>
            <a:pPr>
              <a:lnSpc>
                <a:spcPct val="100000"/>
              </a:lnSpc>
            </a:pPr>
            <a:r>
              <a:rPr lang="pl-PL" sz="2000" dirty="0"/>
              <a:t>Pokolenia są wyodrębniane na podstawie badań marketingowych. </a:t>
            </a:r>
          </a:p>
          <a:p>
            <a:pPr>
              <a:lnSpc>
                <a:spcPct val="100000"/>
              </a:lnSpc>
            </a:pPr>
            <a:endParaRPr lang="pl-PL" sz="2000" dirty="0"/>
          </a:p>
          <a:p>
            <a:pPr>
              <a:lnSpc>
                <a:spcPct val="100000"/>
              </a:lnSpc>
            </a:pPr>
            <a:r>
              <a:rPr lang="pl-PL" sz="2000" dirty="0"/>
              <a:t>Pokazują tendencje do </a:t>
            </a:r>
            <a:r>
              <a:rPr lang="pl-PL" sz="2000" dirty="0" err="1"/>
              <a:t>zachowań</a:t>
            </a:r>
            <a:r>
              <a:rPr lang="pl-PL" sz="2000" dirty="0"/>
              <a:t>, wyborów,</a:t>
            </a:r>
            <a:br>
              <a:rPr lang="pl-PL" sz="2000" dirty="0"/>
            </a:br>
            <a:r>
              <a:rPr lang="pl-PL" sz="2000" dirty="0"/>
              <a:t>potrzeb pojawiających się w danym pokoleniu.</a:t>
            </a:r>
          </a:p>
          <a:p>
            <a:pPr>
              <a:lnSpc>
                <a:spcPct val="100000"/>
              </a:lnSpc>
            </a:pPr>
            <a:endParaRPr lang="pl-PL" sz="2000" dirty="0"/>
          </a:p>
          <a:p>
            <a:pPr>
              <a:lnSpc>
                <a:spcPct val="100000"/>
              </a:lnSpc>
            </a:pPr>
            <a:r>
              <a:rPr lang="pl-PL" sz="2000" dirty="0"/>
              <a:t>Dzisiejsi uczniowie to głównie generacja „Z” </a:t>
            </a:r>
          </a:p>
          <a:p>
            <a:pPr marL="127000" indent="0">
              <a:lnSpc>
                <a:spcPct val="100000"/>
              </a:lnSpc>
              <a:buNone/>
            </a:pPr>
            <a:r>
              <a:rPr lang="pl-PL" sz="2000" dirty="0"/>
              <a:t>      (</a:t>
            </a:r>
            <a:r>
              <a:rPr lang="pl-PL" sz="2000" dirty="0" err="1"/>
              <a:t>zoomers</a:t>
            </a:r>
            <a:r>
              <a:rPr lang="pl-PL" sz="2000" dirty="0"/>
              <a:t>) − od 1995.</a:t>
            </a:r>
          </a:p>
          <a:p>
            <a:pPr>
              <a:lnSpc>
                <a:spcPct val="100000"/>
              </a:lnSpc>
            </a:pPr>
            <a:endParaRPr lang="pl-PL" sz="2000" dirty="0"/>
          </a:p>
          <a:p>
            <a:pPr>
              <a:lnSpc>
                <a:spcPct val="100000"/>
              </a:lnSpc>
            </a:pPr>
            <a:r>
              <a:rPr lang="pl-PL" sz="2000" dirty="0"/>
              <a:t>Nie wszystkie jednostki pasują do etykiet pokoleniowych.</a:t>
            </a:r>
          </a:p>
          <a:p>
            <a:endParaRPr lang="pl-PL" sz="2000" dirty="0"/>
          </a:p>
        </p:txBody>
      </p:sp>
      <p:sp>
        <p:nvSpPr>
          <p:cNvPr id="19" name="Google Shape;308;p10"/>
          <p:cNvSpPr txBox="1">
            <a:spLocks noGrp="1"/>
          </p:cNvSpPr>
          <p:nvPr>
            <p:ph type="body" idx="2"/>
          </p:nvPr>
        </p:nvSpPr>
        <p:spPr>
          <a:xfrm>
            <a:off x="481087" y="905465"/>
            <a:ext cx="11042875" cy="704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r>
              <a:rPr lang="pl-PL" sz="2800" dirty="0"/>
              <a:t>I. Co wiemy o współczesnych uczniach?</a:t>
            </a: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01A3500D-540F-8242-ADB3-2BF670577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Komunikacja z uczniami</a:t>
            </a:r>
          </a:p>
        </p:txBody>
      </p:sp>
      <p:pic>
        <p:nvPicPr>
          <p:cNvPr id="17" name="Google Shape;72;p20">
            <a:extLst>
              <a:ext uri="{FF2B5EF4-FFF2-40B4-BE49-F238E27FC236}">
                <a16:creationId xmlns:a16="http://schemas.microsoft.com/office/drawing/2014/main" id="{F4BBB1E8-22AD-5B44-851B-42A2BCD3DE40}"/>
              </a:ext>
            </a:extLst>
          </p:cNvPr>
          <p:cNvPicPr preferRelativeResize="0"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5986" y="180465"/>
            <a:ext cx="470015" cy="315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208E9585-41F2-F443-8639-214802A559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50" y="55363"/>
            <a:ext cx="1300061" cy="51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278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7000"/>
          </a:stretch>
        </a:blip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>
            <a:extLst>
              <a:ext uri="{FF2B5EF4-FFF2-40B4-BE49-F238E27FC236}">
                <a16:creationId xmlns:a16="http://schemas.microsoft.com/office/drawing/2014/main" id="{46D63A4F-4F25-674C-B734-EA4F44225B52}"/>
              </a:ext>
            </a:extLst>
          </p:cNvPr>
          <p:cNvGrpSpPr/>
          <p:nvPr/>
        </p:nvGrpSpPr>
        <p:grpSpPr>
          <a:xfrm>
            <a:off x="449756" y="6400105"/>
            <a:ext cx="3508468" cy="475144"/>
            <a:chOff x="449756" y="6400105"/>
            <a:chExt cx="3508468" cy="475144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95E8276E-65E4-3A4F-A142-D5691B69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2522">
              <a:off x="449756" y="6400105"/>
              <a:ext cx="327172" cy="244439"/>
            </a:xfrm>
            <a:prstGeom prst="rect">
              <a:avLst/>
            </a:prstGeom>
          </p:spPr>
        </p:pic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95E54D8A-B2D2-FD45-8074-2FBE51EE76F4}"/>
                </a:ext>
              </a:extLst>
            </p:cNvPr>
            <p:cNvSpPr txBox="1"/>
            <p:nvPr/>
          </p:nvSpPr>
          <p:spPr>
            <a:xfrm>
              <a:off x="696559" y="6413584"/>
              <a:ext cx="32616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Edukacja na czasie</a:t>
              </a:r>
              <a:r>
                <a:rPr lang="pl-PL" sz="1200" b="1" i="1" dirty="0">
                  <a:solidFill>
                    <a:srgbClr val="9AC5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pl-PL" sz="1200" b="1" i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Uczeń</a:t>
              </a: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4A01172B-49A1-8144-9EE3-1D3EFA758A12}"/>
              </a:ext>
            </a:extLst>
          </p:cNvPr>
          <p:cNvSpPr/>
          <p:nvPr/>
        </p:nvSpPr>
        <p:spPr>
          <a:xfrm>
            <a:off x="3175" y="6744223"/>
            <a:ext cx="12192000" cy="113777"/>
          </a:xfrm>
          <a:prstGeom prst="rect">
            <a:avLst/>
          </a:prstGeom>
          <a:solidFill>
            <a:srgbClr val="9A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AF09FF3-6392-124A-BF9D-0B9DE7976A55}"/>
              </a:ext>
            </a:extLst>
          </p:cNvPr>
          <p:cNvGrpSpPr/>
          <p:nvPr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CB9453AF-37C3-D743-890E-753C9A7F20A6}"/>
                </a:ext>
              </a:extLst>
            </p:cNvPr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26" name="Łącznik prosty 25">
                <a:extLst>
                  <a:ext uri="{FF2B5EF4-FFF2-40B4-BE49-F238E27FC236}">
                    <a16:creationId xmlns:a16="http://schemas.microsoft.com/office/drawing/2014/main" id="{D2F31780-BCBC-644C-A7E2-4575B404B76C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Obraz 26">
                <a:extLst>
                  <a:ext uri="{FF2B5EF4-FFF2-40B4-BE49-F238E27FC236}">
                    <a16:creationId xmlns:a16="http://schemas.microsoft.com/office/drawing/2014/main" id="{FF973208-550B-3246-86E0-E9EA66A42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D3692B2F-48AD-DB49-ACEC-232802C8AC2D}"/>
                </a:ext>
              </a:extLst>
            </p:cNvPr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Google Shape;307;p10"/>
          <p:cNvSpPr txBox="1">
            <a:spLocks noGrp="1"/>
          </p:cNvSpPr>
          <p:nvPr>
            <p:ph type="body" idx="1"/>
          </p:nvPr>
        </p:nvSpPr>
        <p:spPr>
          <a:xfrm>
            <a:off x="576150" y="1543100"/>
            <a:ext cx="11042874" cy="4648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/>
          <a:p>
            <a:pPr marL="127000" indent="0" algn="ctr">
              <a:buNone/>
            </a:pPr>
            <a:r>
              <a:rPr lang="pl-PL" sz="3200" b="1" dirty="0">
                <a:solidFill>
                  <a:srgbClr val="9AC527"/>
                </a:solidFill>
              </a:rPr>
              <a:t>menti.com </a:t>
            </a:r>
          </a:p>
          <a:p>
            <a:pPr marL="127000" indent="0">
              <a:buNone/>
            </a:pPr>
            <a:endParaRPr lang="pl-PL" sz="2000" dirty="0"/>
          </a:p>
        </p:txBody>
      </p:sp>
      <p:sp>
        <p:nvSpPr>
          <p:cNvPr id="19" name="Google Shape;308;p10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r>
              <a:rPr lang="pl-PL" sz="2800" dirty="0"/>
              <a:t>I. Co wiemy o współczesnych uczniach?</a:t>
            </a: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01A3500D-540F-8242-ADB3-2BF670577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Komunikacja z uczniami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208E9585-41F2-F443-8639-214802A559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50" y="55363"/>
            <a:ext cx="1300061" cy="51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6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>
            <a:extLst>
              <a:ext uri="{FF2B5EF4-FFF2-40B4-BE49-F238E27FC236}">
                <a16:creationId xmlns:a16="http://schemas.microsoft.com/office/drawing/2014/main" id="{46D63A4F-4F25-674C-B734-EA4F44225B52}"/>
              </a:ext>
            </a:extLst>
          </p:cNvPr>
          <p:cNvGrpSpPr/>
          <p:nvPr/>
        </p:nvGrpSpPr>
        <p:grpSpPr>
          <a:xfrm>
            <a:off x="449756" y="6400105"/>
            <a:ext cx="3508468" cy="659810"/>
            <a:chOff x="449756" y="6400105"/>
            <a:chExt cx="3508468" cy="659810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95E8276E-65E4-3A4F-A142-D5691B69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2522">
              <a:off x="449756" y="6400105"/>
              <a:ext cx="327172" cy="244439"/>
            </a:xfrm>
            <a:prstGeom prst="rect">
              <a:avLst/>
            </a:prstGeom>
          </p:spPr>
        </p:pic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95E54D8A-B2D2-FD45-8074-2FBE51EE76F4}"/>
                </a:ext>
              </a:extLst>
            </p:cNvPr>
            <p:cNvSpPr txBox="1"/>
            <p:nvPr/>
          </p:nvSpPr>
          <p:spPr>
            <a:xfrm>
              <a:off x="696559" y="6413584"/>
              <a:ext cx="32616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i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Edukacja na czasie</a:t>
              </a:r>
              <a:r>
                <a:rPr lang="pl-PL" sz="1200" b="1" i="1" dirty="0">
                  <a:solidFill>
                    <a:srgbClr val="9AC5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Uczeń</a:t>
              </a:r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4A01172B-49A1-8144-9EE3-1D3EFA758A12}"/>
              </a:ext>
            </a:extLst>
          </p:cNvPr>
          <p:cNvSpPr/>
          <p:nvPr/>
        </p:nvSpPr>
        <p:spPr>
          <a:xfrm>
            <a:off x="3175" y="6744223"/>
            <a:ext cx="12192000" cy="113777"/>
          </a:xfrm>
          <a:prstGeom prst="rect">
            <a:avLst/>
          </a:prstGeom>
          <a:solidFill>
            <a:srgbClr val="9A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AF09FF3-6392-124A-BF9D-0B9DE7976A55}"/>
              </a:ext>
            </a:extLst>
          </p:cNvPr>
          <p:cNvGrpSpPr/>
          <p:nvPr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CB9453AF-37C3-D743-890E-753C9A7F20A6}"/>
                </a:ext>
              </a:extLst>
            </p:cNvPr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26" name="Łącznik prosty 25">
                <a:extLst>
                  <a:ext uri="{FF2B5EF4-FFF2-40B4-BE49-F238E27FC236}">
                    <a16:creationId xmlns:a16="http://schemas.microsoft.com/office/drawing/2014/main" id="{D2F31780-BCBC-644C-A7E2-4575B404B76C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Obraz 26">
                <a:extLst>
                  <a:ext uri="{FF2B5EF4-FFF2-40B4-BE49-F238E27FC236}">
                    <a16:creationId xmlns:a16="http://schemas.microsoft.com/office/drawing/2014/main" id="{FF973208-550B-3246-86E0-E9EA66A42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D3692B2F-48AD-DB49-ACEC-232802C8AC2D}"/>
                </a:ext>
              </a:extLst>
            </p:cNvPr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Google Shape;307;p10"/>
          <p:cNvSpPr txBox="1">
            <a:spLocks noGrp="1"/>
          </p:cNvSpPr>
          <p:nvPr>
            <p:ph type="body" idx="1"/>
          </p:nvPr>
        </p:nvSpPr>
        <p:spPr>
          <a:xfrm>
            <a:off x="576151" y="1371601"/>
            <a:ext cx="5858021" cy="4936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/>
          <a:p>
            <a:pPr lvl="0"/>
            <a:r>
              <a:rPr lang="pl-PL" sz="2000" dirty="0">
                <a:solidFill>
                  <a:schemeClr val="bg1"/>
                </a:solidFill>
              </a:rPr>
              <a:t>świat On-line ich światem</a:t>
            </a:r>
          </a:p>
          <a:p>
            <a:pPr lvl="0"/>
            <a:r>
              <a:rPr lang="pl-PL" sz="2000" dirty="0">
                <a:solidFill>
                  <a:schemeClr val="bg1"/>
                </a:solidFill>
              </a:rPr>
              <a:t>syndrom FOMO</a:t>
            </a:r>
          </a:p>
          <a:p>
            <a:pPr lvl="0"/>
            <a:r>
              <a:rPr lang="pl-PL" sz="2000" dirty="0">
                <a:solidFill>
                  <a:schemeClr val="bg1"/>
                </a:solidFill>
              </a:rPr>
              <a:t>Izolacja, lęk przed odrzuceniem i ucieczka</a:t>
            </a:r>
            <a:br>
              <a:rPr lang="pl-PL" sz="2000" dirty="0">
                <a:solidFill>
                  <a:schemeClr val="bg1"/>
                </a:solidFill>
              </a:rPr>
            </a:br>
            <a:r>
              <a:rPr lang="pl-PL" sz="2000" dirty="0">
                <a:solidFill>
                  <a:schemeClr val="bg1"/>
                </a:solidFill>
              </a:rPr>
              <a:t>w komunikację zapośredniczoną</a:t>
            </a:r>
          </a:p>
          <a:p>
            <a:pPr lvl="0"/>
            <a:r>
              <a:rPr lang="pl-PL" sz="2000" dirty="0">
                <a:solidFill>
                  <a:schemeClr val="bg1"/>
                </a:solidFill>
              </a:rPr>
              <a:t>głód ludzi i bezpośredniego kontaktu</a:t>
            </a:r>
          </a:p>
          <a:p>
            <a:pPr lvl="0"/>
            <a:r>
              <a:rPr lang="pl-PL" sz="2000" dirty="0">
                <a:solidFill>
                  <a:schemeClr val="bg1"/>
                </a:solidFill>
              </a:rPr>
              <a:t>chęć zmieniania świata (kto by nie chciał </a:t>
            </a:r>
            <a:r>
              <a:rPr lang="pl-PL" sz="2000" dirty="0">
                <a:solidFill>
                  <a:schemeClr val="bg1"/>
                </a:solidFill>
                <a:sym typeface="Wingdings" panose="05000000000000000000" pitchFamily="2" charset="2"/>
              </a:rPr>
              <a:t> )</a:t>
            </a:r>
          </a:p>
          <a:p>
            <a:pPr lvl="0"/>
            <a:r>
              <a:rPr lang="pl-PL" sz="2000" dirty="0">
                <a:solidFill>
                  <a:schemeClr val="bg1"/>
                </a:solidFill>
                <a:sym typeface="Wingdings" panose="05000000000000000000" pitchFamily="2" charset="2"/>
              </a:rPr>
              <a:t>studia i edukacja raczej jako opcja niż droga</a:t>
            </a:r>
          </a:p>
          <a:p>
            <a:pPr lvl="0"/>
            <a:r>
              <a:rPr lang="pl-PL" sz="2000" dirty="0">
                <a:solidFill>
                  <a:schemeClr val="bg1"/>
                </a:solidFill>
                <a:sym typeface="Wingdings" panose="05000000000000000000" pitchFamily="2" charset="2"/>
              </a:rPr>
              <a:t>ciekawość i rozwój</a:t>
            </a:r>
          </a:p>
          <a:p>
            <a:pPr lvl="0"/>
            <a:r>
              <a:rPr lang="pl-PL" sz="2000" dirty="0">
                <a:solidFill>
                  <a:schemeClr val="bg1"/>
                </a:solidFill>
                <a:sym typeface="Wingdings" panose="05000000000000000000" pitchFamily="2" charset="2"/>
              </a:rPr>
              <a:t>książki – tylko 22%,  rówieśnicy , </a:t>
            </a:r>
            <a:r>
              <a:rPr lang="pl-PL" sz="2000" dirty="0" err="1">
                <a:solidFill>
                  <a:schemeClr val="bg1"/>
                </a:solidFill>
                <a:sym typeface="Wingdings" panose="05000000000000000000" pitchFamily="2" charset="2"/>
              </a:rPr>
              <a:t>social</a:t>
            </a:r>
            <a:r>
              <a:rPr lang="pl-PL" sz="2000" dirty="0">
                <a:solidFill>
                  <a:schemeClr val="bg1"/>
                </a:solidFill>
                <a:sym typeface="Wingdings" panose="05000000000000000000" pitchFamily="2" charset="2"/>
              </a:rPr>
              <a:t> media.</a:t>
            </a:r>
            <a:endParaRPr lang="pl-PL" sz="2000" dirty="0">
              <a:solidFill>
                <a:schemeClr val="bg1"/>
              </a:solidFill>
            </a:endParaRPr>
          </a:p>
        </p:txBody>
      </p:sp>
      <p:sp>
        <p:nvSpPr>
          <p:cNvPr id="19" name="Google Shape;308;p10"/>
          <p:cNvSpPr txBox="1">
            <a:spLocks noGrp="1"/>
          </p:cNvSpPr>
          <p:nvPr>
            <p:ph type="body" idx="2"/>
          </p:nvPr>
        </p:nvSpPr>
        <p:spPr>
          <a:xfrm>
            <a:off x="426584" y="854121"/>
            <a:ext cx="11042875" cy="704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r>
              <a:rPr lang="pl-PL" sz="2800" dirty="0">
                <a:solidFill>
                  <a:schemeClr val="bg1"/>
                </a:solidFill>
              </a:rPr>
              <a:t>Pokolenie Z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Komunikacja z uczniami</a:t>
            </a: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96" y="47114"/>
            <a:ext cx="1312515" cy="524439"/>
          </a:xfrm>
          <a:prstGeom prst="rect">
            <a:avLst/>
          </a:prstGeom>
        </p:spPr>
      </p:pic>
      <p:pic>
        <p:nvPicPr>
          <p:cNvPr id="21" name="Google Shape;72;p20">
            <a:extLst>
              <a:ext uri="{FF2B5EF4-FFF2-40B4-BE49-F238E27FC236}">
                <a16:creationId xmlns:a16="http://schemas.microsoft.com/office/drawing/2014/main" id="{E0868901-A786-084D-B027-1663AFBE392F}"/>
              </a:ext>
            </a:extLst>
          </p:cNvPr>
          <p:cNvPicPr preferRelativeResize="0"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5986" y="180465"/>
            <a:ext cx="470015" cy="3153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399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>
            <a:extLst>
              <a:ext uri="{FF2B5EF4-FFF2-40B4-BE49-F238E27FC236}">
                <a16:creationId xmlns:a16="http://schemas.microsoft.com/office/drawing/2014/main" id="{46D63A4F-4F25-674C-B734-EA4F44225B52}"/>
              </a:ext>
            </a:extLst>
          </p:cNvPr>
          <p:cNvGrpSpPr/>
          <p:nvPr/>
        </p:nvGrpSpPr>
        <p:grpSpPr>
          <a:xfrm>
            <a:off x="449756" y="6400105"/>
            <a:ext cx="3508468" cy="475144"/>
            <a:chOff x="449756" y="6400105"/>
            <a:chExt cx="3508468" cy="475144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95E8276E-65E4-3A4F-A142-D5691B69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2522">
              <a:off x="449756" y="6400105"/>
              <a:ext cx="327172" cy="244439"/>
            </a:xfrm>
            <a:prstGeom prst="rect">
              <a:avLst/>
            </a:prstGeom>
          </p:spPr>
        </p:pic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95E54D8A-B2D2-FD45-8074-2FBE51EE76F4}"/>
                </a:ext>
              </a:extLst>
            </p:cNvPr>
            <p:cNvSpPr txBox="1"/>
            <p:nvPr/>
          </p:nvSpPr>
          <p:spPr>
            <a:xfrm>
              <a:off x="696559" y="6413584"/>
              <a:ext cx="32616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i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Edukacja na czasie</a:t>
              </a:r>
              <a:r>
                <a:rPr lang="pl-PL" sz="1200" b="1" i="1" dirty="0">
                  <a:solidFill>
                    <a:srgbClr val="9AC5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Uczeń</a:t>
              </a:r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4A01172B-49A1-8144-9EE3-1D3EFA758A12}"/>
              </a:ext>
            </a:extLst>
          </p:cNvPr>
          <p:cNvSpPr/>
          <p:nvPr/>
        </p:nvSpPr>
        <p:spPr>
          <a:xfrm>
            <a:off x="3175" y="6744223"/>
            <a:ext cx="12192000" cy="113777"/>
          </a:xfrm>
          <a:prstGeom prst="rect">
            <a:avLst/>
          </a:prstGeom>
          <a:solidFill>
            <a:srgbClr val="9A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AF09FF3-6392-124A-BF9D-0B9DE7976A55}"/>
              </a:ext>
            </a:extLst>
          </p:cNvPr>
          <p:cNvGrpSpPr/>
          <p:nvPr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CB9453AF-37C3-D743-890E-753C9A7F20A6}"/>
                </a:ext>
              </a:extLst>
            </p:cNvPr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26" name="Łącznik prosty 25">
                <a:extLst>
                  <a:ext uri="{FF2B5EF4-FFF2-40B4-BE49-F238E27FC236}">
                    <a16:creationId xmlns:a16="http://schemas.microsoft.com/office/drawing/2014/main" id="{D2F31780-BCBC-644C-A7E2-4575B404B76C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Obraz 26">
                <a:extLst>
                  <a:ext uri="{FF2B5EF4-FFF2-40B4-BE49-F238E27FC236}">
                    <a16:creationId xmlns:a16="http://schemas.microsoft.com/office/drawing/2014/main" id="{FF973208-550B-3246-86E0-E9EA66A42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D3692B2F-48AD-DB49-ACEC-232802C8AC2D}"/>
                </a:ext>
              </a:extLst>
            </p:cNvPr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Google Shape;307;p10"/>
          <p:cNvSpPr txBox="1">
            <a:spLocks noGrp="1"/>
          </p:cNvSpPr>
          <p:nvPr>
            <p:ph type="body" idx="1"/>
          </p:nvPr>
        </p:nvSpPr>
        <p:spPr>
          <a:xfrm>
            <a:off x="557196" y="1558442"/>
            <a:ext cx="8263049" cy="4767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/>
          <a:p>
            <a:pPr marL="127000" lvl="0" indent="0">
              <a:buNone/>
            </a:pPr>
            <a:r>
              <a:rPr lang="pl-PL" sz="2000" dirty="0">
                <a:solidFill>
                  <a:schemeClr val="bg1"/>
                </a:solidFill>
              </a:rPr>
              <a:t>ZMĘCZENI I ZNIECHĘCENI</a:t>
            </a:r>
          </a:p>
          <a:p>
            <a:pPr marL="127000" lvl="0" indent="0">
              <a:buNone/>
            </a:pPr>
            <a:endParaRPr lang="pl-PL" sz="2000" dirty="0">
              <a:solidFill>
                <a:schemeClr val="bg1"/>
              </a:solidFill>
            </a:endParaRPr>
          </a:p>
          <a:p>
            <a:r>
              <a:rPr lang="pl-PL" sz="2000" dirty="0">
                <a:solidFill>
                  <a:schemeClr val="bg1"/>
                </a:solidFill>
              </a:rPr>
              <a:t>ograniczeniami </a:t>
            </a:r>
          </a:p>
          <a:p>
            <a:r>
              <a:rPr lang="pl-PL" sz="2000" dirty="0">
                <a:solidFill>
                  <a:schemeClr val="bg1"/>
                </a:solidFill>
              </a:rPr>
              <a:t>strachem</a:t>
            </a:r>
          </a:p>
          <a:p>
            <a:r>
              <a:rPr lang="pl-PL" sz="2000" dirty="0">
                <a:solidFill>
                  <a:schemeClr val="bg1"/>
                </a:solidFill>
              </a:rPr>
              <a:t>strachem przed ludźmi</a:t>
            </a:r>
          </a:p>
          <a:p>
            <a:r>
              <a:rPr lang="pl-PL" sz="2000" dirty="0">
                <a:solidFill>
                  <a:schemeClr val="bg1"/>
                </a:solidFill>
              </a:rPr>
              <a:t>bezradnością</a:t>
            </a:r>
          </a:p>
          <a:p>
            <a:r>
              <a:rPr lang="pl-PL" sz="2000" dirty="0">
                <a:solidFill>
                  <a:schemeClr val="bg1"/>
                </a:solidFill>
              </a:rPr>
              <a:t>lękiem o planetę </a:t>
            </a:r>
          </a:p>
          <a:p>
            <a:r>
              <a:rPr lang="pl-PL" sz="2000" dirty="0">
                <a:solidFill>
                  <a:schemeClr val="bg1"/>
                </a:solidFill>
              </a:rPr>
              <a:t>lękiem o jutro.</a:t>
            </a:r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Komunikacja z uczniami</a:t>
            </a: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96" y="47114"/>
            <a:ext cx="1312515" cy="524439"/>
          </a:xfrm>
          <a:prstGeom prst="rect">
            <a:avLst/>
          </a:prstGeom>
        </p:spPr>
      </p:pic>
      <p:pic>
        <p:nvPicPr>
          <p:cNvPr id="20" name="Google Shape;72;p20">
            <a:extLst>
              <a:ext uri="{FF2B5EF4-FFF2-40B4-BE49-F238E27FC236}">
                <a16:creationId xmlns:a16="http://schemas.microsoft.com/office/drawing/2014/main" id="{E0868901-A786-084D-B027-1663AFBE392F}"/>
              </a:ext>
            </a:extLst>
          </p:cNvPr>
          <p:cNvPicPr preferRelativeResize="0"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5986" y="180465"/>
            <a:ext cx="470015" cy="31532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308;p10">
            <a:extLst>
              <a:ext uri="{FF2B5EF4-FFF2-40B4-BE49-F238E27FC236}">
                <a16:creationId xmlns:a16="http://schemas.microsoft.com/office/drawing/2014/main" id="{BD25F215-E449-D946-A3F8-43255F80AE5E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426584" y="854121"/>
            <a:ext cx="11042875" cy="704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r>
              <a:rPr lang="pl-PL" sz="2800" dirty="0">
                <a:solidFill>
                  <a:schemeClr val="bg1"/>
                </a:solidFill>
              </a:rPr>
              <a:t>Pokolenie Z</a:t>
            </a:r>
          </a:p>
        </p:txBody>
      </p:sp>
    </p:spTree>
    <p:extLst>
      <p:ext uri="{BB962C8B-B14F-4D97-AF65-F5344CB8AC3E}">
        <p14:creationId xmlns:p14="http://schemas.microsoft.com/office/powerpoint/2010/main" val="491260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>
            <a:extLst>
              <a:ext uri="{FF2B5EF4-FFF2-40B4-BE49-F238E27FC236}">
                <a16:creationId xmlns:a16="http://schemas.microsoft.com/office/drawing/2014/main" id="{46D63A4F-4F25-674C-B734-EA4F44225B52}"/>
              </a:ext>
            </a:extLst>
          </p:cNvPr>
          <p:cNvGrpSpPr/>
          <p:nvPr/>
        </p:nvGrpSpPr>
        <p:grpSpPr>
          <a:xfrm>
            <a:off x="449756" y="6400105"/>
            <a:ext cx="3508468" cy="475144"/>
            <a:chOff x="449756" y="6400105"/>
            <a:chExt cx="3508468" cy="475144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95E8276E-65E4-3A4F-A142-D5691B694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62522">
              <a:off x="449756" y="6400105"/>
              <a:ext cx="327172" cy="244439"/>
            </a:xfrm>
            <a:prstGeom prst="rect">
              <a:avLst/>
            </a:prstGeom>
          </p:spPr>
        </p:pic>
        <p:sp>
          <p:nvSpPr>
            <p:cNvPr id="9" name="pole tekstowe 8">
              <a:extLst>
                <a:ext uri="{FF2B5EF4-FFF2-40B4-BE49-F238E27FC236}">
                  <a16:creationId xmlns:a16="http://schemas.microsoft.com/office/drawing/2014/main" id="{95E54D8A-B2D2-FD45-8074-2FBE51EE76F4}"/>
                </a:ext>
              </a:extLst>
            </p:cNvPr>
            <p:cNvSpPr txBox="1"/>
            <p:nvPr/>
          </p:nvSpPr>
          <p:spPr>
            <a:xfrm>
              <a:off x="696559" y="6413584"/>
              <a:ext cx="32616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200" b="1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Edukacja na czasie</a:t>
              </a:r>
              <a:r>
                <a:rPr lang="pl-PL" sz="1200" b="1" i="1" dirty="0">
                  <a:solidFill>
                    <a:srgbClr val="9AC527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Uczeń</a:t>
              </a:r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12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Prostokąt 14">
            <a:extLst>
              <a:ext uri="{FF2B5EF4-FFF2-40B4-BE49-F238E27FC236}">
                <a16:creationId xmlns:a16="http://schemas.microsoft.com/office/drawing/2014/main" id="{4A01172B-49A1-8144-9EE3-1D3EFA758A12}"/>
              </a:ext>
            </a:extLst>
          </p:cNvPr>
          <p:cNvSpPr/>
          <p:nvPr/>
        </p:nvSpPr>
        <p:spPr>
          <a:xfrm>
            <a:off x="3175" y="6744223"/>
            <a:ext cx="12192000" cy="113777"/>
          </a:xfrm>
          <a:prstGeom prst="rect">
            <a:avLst/>
          </a:prstGeom>
          <a:solidFill>
            <a:srgbClr val="9A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23" name="Grupa 22">
            <a:extLst>
              <a:ext uri="{FF2B5EF4-FFF2-40B4-BE49-F238E27FC236}">
                <a16:creationId xmlns:a16="http://schemas.microsoft.com/office/drawing/2014/main" id="{FAF09FF3-6392-124A-BF9D-0B9DE7976A55}"/>
              </a:ext>
            </a:extLst>
          </p:cNvPr>
          <p:cNvGrpSpPr/>
          <p:nvPr/>
        </p:nvGrpSpPr>
        <p:grpSpPr>
          <a:xfrm>
            <a:off x="586772" y="574826"/>
            <a:ext cx="11035352" cy="72317"/>
            <a:chOff x="-908272" y="574826"/>
            <a:chExt cx="11035352" cy="72317"/>
          </a:xfrm>
        </p:grpSpPr>
        <p:grpSp>
          <p:nvGrpSpPr>
            <p:cNvPr id="24" name="Grupa 23">
              <a:extLst>
                <a:ext uri="{FF2B5EF4-FFF2-40B4-BE49-F238E27FC236}">
                  <a16:creationId xmlns:a16="http://schemas.microsoft.com/office/drawing/2014/main" id="{CB9453AF-37C3-D743-890E-753C9A7F20A6}"/>
                </a:ext>
              </a:extLst>
            </p:cNvPr>
            <p:cNvGrpSpPr/>
            <p:nvPr/>
          </p:nvGrpSpPr>
          <p:grpSpPr>
            <a:xfrm>
              <a:off x="-908272" y="574826"/>
              <a:ext cx="5619973" cy="72317"/>
              <a:chOff x="-908272" y="778026"/>
              <a:chExt cx="5619973" cy="72317"/>
            </a:xfrm>
          </p:grpSpPr>
          <p:cxnSp>
            <p:nvCxnSpPr>
              <p:cNvPr id="26" name="Łącznik prosty 25">
                <a:extLst>
                  <a:ext uri="{FF2B5EF4-FFF2-40B4-BE49-F238E27FC236}">
                    <a16:creationId xmlns:a16="http://schemas.microsoft.com/office/drawing/2014/main" id="{D2F31780-BCBC-644C-A7E2-4575B404B76C}"/>
                  </a:ext>
                </a:extLst>
              </p:cNvPr>
              <p:cNvCxnSpPr/>
              <p:nvPr/>
            </p:nvCxnSpPr>
            <p:spPr>
              <a:xfrm>
                <a:off x="-908272" y="811351"/>
                <a:ext cx="5321522" cy="0"/>
              </a:xfrm>
              <a:prstGeom prst="line">
                <a:avLst/>
              </a:prstGeom>
              <a:ln w="12700">
                <a:solidFill>
                  <a:schemeClr val="dk1">
                    <a:shade val="95000"/>
                    <a:satMod val="105000"/>
                    <a:alpha val="20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7" name="Obraz 26">
                <a:extLst>
                  <a:ext uri="{FF2B5EF4-FFF2-40B4-BE49-F238E27FC236}">
                    <a16:creationId xmlns:a16="http://schemas.microsoft.com/office/drawing/2014/main" id="{FF973208-550B-3246-86E0-E9EA66A42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 flipH="1" flipV="1">
                <a:off x="4507481" y="778026"/>
                <a:ext cx="204220" cy="72317"/>
              </a:xfrm>
              <a:prstGeom prst="rect">
                <a:avLst/>
              </a:prstGeom>
            </p:spPr>
          </p:pic>
        </p:grpSp>
        <p:cxnSp>
          <p:nvCxnSpPr>
            <p:cNvPr id="25" name="Łącznik prosty 24">
              <a:extLst>
                <a:ext uri="{FF2B5EF4-FFF2-40B4-BE49-F238E27FC236}">
                  <a16:creationId xmlns:a16="http://schemas.microsoft.com/office/drawing/2014/main" id="{D3692B2F-48AD-DB49-ACEC-232802C8AC2D}"/>
                </a:ext>
              </a:extLst>
            </p:cNvPr>
            <p:cNvCxnSpPr/>
            <p:nvPr/>
          </p:nvCxnSpPr>
          <p:spPr>
            <a:xfrm>
              <a:off x="4806950" y="608151"/>
              <a:ext cx="5320130" cy="0"/>
            </a:xfrm>
            <a:prstGeom prst="line">
              <a:avLst/>
            </a:prstGeom>
            <a:ln w="12700">
              <a:solidFill>
                <a:schemeClr val="dk1">
                  <a:shade val="95000"/>
                  <a:satMod val="105000"/>
                  <a:alpha val="2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Google Shape;307;p10"/>
          <p:cNvSpPr txBox="1">
            <a:spLocks noGrp="1"/>
          </p:cNvSpPr>
          <p:nvPr>
            <p:ph type="body" idx="1"/>
          </p:nvPr>
        </p:nvSpPr>
        <p:spPr>
          <a:xfrm>
            <a:off x="499949" y="1659082"/>
            <a:ext cx="6681761" cy="5198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800" rIns="0" bIns="45700" anchor="t" anchorCtr="0">
            <a:noAutofit/>
          </a:bodyPr>
          <a:lstStyle/>
          <a:p>
            <a:r>
              <a:rPr lang="pl-PL" sz="2000" dirty="0">
                <a:solidFill>
                  <a:schemeClr val="tx1"/>
                </a:solidFill>
              </a:rPr>
              <a:t>Jaki jest cel współczesnej szkoły?</a:t>
            </a:r>
          </a:p>
          <a:p>
            <a:endParaRPr lang="pl-PL" sz="2000" dirty="0">
              <a:solidFill>
                <a:schemeClr val="tx1"/>
              </a:solidFill>
            </a:endParaRPr>
          </a:p>
          <a:p>
            <a:r>
              <a:rPr lang="pl-PL" sz="2000" dirty="0">
                <a:solidFill>
                  <a:schemeClr val="tx1"/>
                </a:solidFill>
              </a:rPr>
              <a:t>Jaki ma być uczeń kończący szkołę?</a:t>
            </a:r>
          </a:p>
          <a:p>
            <a:endParaRPr lang="pl-PL" sz="2000" dirty="0">
              <a:solidFill>
                <a:schemeClr val="tx1"/>
              </a:solidFill>
            </a:endParaRPr>
          </a:p>
          <a:p>
            <a:r>
              <a:rPr lang="pl-PL" sz="2000" dirty="0">
                <a:solidFill>
                  <a:schemeClr val="tx1"/>
                </a:solidFill>
              </a:rPr>
              <a:t>Czy ważne są oceny?</a:t>
            </a:r>
          </a:p>
          <a:p>
            <a:endParaRPr lang="pl-PL" sz="2000" dirty="0">
              <a:solidFill>
                <a:schemeClr val="tx1"/>
              </a:solidFill>
            </a:endParaRPr>
          </a:p>
          <a:p>
            <a:r>
              <a:rPr lang="pl-PL" sz="2000" dirty="0">
                <a:solidFill>
                  <a:schemeClr val="tx1"/>
                </a:solidFill>
              </a:rPr>
              <a:t>Czy </a:t>
            </a:r>
            <a:r>
              <a:rPr lang="pl-PL" sz="2000" dirty="0">
                <a:solidFill>
                  <a:schemeClr val="tx1"/>
                </a:solidFill>
              </a:rPr>
              <a:t>w</a:t>
            </a:r>
            <a:r>
              <a:rPr lang="pl-PL" sz="2000" dirty="0" smtClean="0">
                <a:solidFill>
                  <a:schemeClr val="tx1"/>
                </a:solidFill>
              </a:rPr>
              <a:t>ażne </a:t>
            </a:r>
            <a:r>
              <a:rPr lang="pl-PL" sz="2000" dirty="0">
                <a:solidFill>
                  <a:schemeClr val="tx1"/>
                </a:solidFill>
              </a:rPr>
              <a:t>są kompetencje kluczowe?</a:t>
            </a:r>
          </a:p>
          <a:p>
            <a:endParaRPr lang="pl-PL" sz="2000" dirty="0">
              <a:solidFill>
                <a:schemeClr val="tx1"/>
              </a:solidFill>
            </a:endParaRPr>
          </a:p>
          <a:p>
            <a:r>
              <a:rPr lang="pl-PL" sz="2000" dirty="0">
                <a:solidFill>
                  <a:schemeClr val="tx1"/>
                </a:solidFill>
              </a:rPr>
              <a:t>Czy ważne są relacje i samorozwój?</a:t>
            </a:r>
          </a:p>
          <a:p>
            <a:endParaRPr lang="pl-PL" sz="2000" dirty="0"/>
          </a:p>
        </p:txBody>
      </p:sp>
      <p:sp>
        <p:nvSpPr>
          <p:cNvPr id="19" name="Google Shape;308;p10"/>
          <p:cNvSpPr txBox="1">
            <a:spLocks noGrp="1"/>
          </p:cNvSpPr>
          <p:nvPr>
            <p:ph type="body" idx="2"/>
          </p:nvPr>
        </p:nvSpPr>
        <p:spPr>
          <a:xfrm>
            <a:off x="403886" y="887413"/>
            <a:ext cx="11042875" cy="704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r>
              <a:rPr lang="pl-PL" sz="2800" dirty="0"/>
              <a:t>Warto zacząć szeroko…. </a:t>
            </a: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50" y="55363"/>
            <a:ext cx="1300061" cy="51946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Komunikacja z uczniami</a:t>
            </a:r>
          </a:p>
        </p:txBody>
      </p:sp>
    </p:spTree>
    <p:extLst>
      <p:ext uri="{BB962C8B-B14F-4D97-AF65-F5344CB8AC3E}">
        <p14:creationId xmlns:p14="http://schemas.microsoft.com/office/powerpoint/2010/main" val="358441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E Prezentacja szablon2">
  <a:themeElements>
    <a:clrScheme name="NowaEra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3B05668418954B9F9197D20C65EA1C" ma:contentTypeVersion="14" ma:contentTypeDescription="Create a new document." ma:contentTypeScope="" ma:versionID="abe112659a9d2b3977185e5bfab02f30">
  <xsd:schema xmlns:xsd="http://www.w3.org/2001/XMLSchema" xmlns:xs="http://www.w3.org/2001/XMLSchema" xmlns:p="http://schemas.microsoft.com/office/2006/metadata/properties" xmlns:ns3="f9d6bc27-f2bd-4049-a395-4b9f275af5c8" xmlns:ns4="f9c03475-987a-401d-8ac4-a8b320586573" targetNamespace="http://schemas.microsoft.com/office/2006/metadata/properties" ma:root="true" ma:fieldsID="eddc02e7b6cd3303cd85cdd09c2013b0" ns3:_="" ns4:_="">
    <xsd:import namespace="f9d6bc27-f2bd-4049-a395-4b9f275af5c8"/>
    <xsd:import namespace="f9c03475-987a-401d-8ac4-a8b320586573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d6bc27-f2bd-4049-a395-4b9f275af5c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c03475-987a-401d-8ac4-a8b3205865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A84D3EA-48A1-4B04-9505-CFCA4752CCC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7253EF9-73F2-447F-A805-BF7771D33934}">
  <ds:schemaRefs>
    <ds:schemaRef ds:uri="http://schemas.microsoft.com/office/2006/documentManagement/types"/>
    <ds:schemaRef ds:uri="f9d6bc27-f2bd-4049-a395-4b9f275af5c8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f9c03475-987a-401d-8ac4-a8b32058657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FB26C8C-5E5F-4CB4-8395-0D1BA2F3AD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d6bc27-f2bd-4049-a395-4b9f275af5c8"/>
    <ds:schemaRef ds:uri="f9c03475-987a-401d-8ac4-a8b3205865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11389</TotalTime>
  <Words>862</Words>
  <Application>Microsoft Office PowerPoint</Application>
  <PresentationFormat>Niestandardowy</PresentationFormat>
  <Paragraphs>187</Paragraphs>
  <Slides>19</Slides>
  <Notes>19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3" baseType="lpstr">
      <vt:lpstr>Arial</vt:lpstr>
      <vt:lpstr>Calibri</vt:lpstr>
      <vt:lpstr>Wingdings</vt:lpstr>
      <vt:lpstr>NE Prezentacja szablon2</vt:lpstr>
      <vt:lpstr>Prezentacja programu PowerPoint</vt:lpstr>
      <vt:lpstr>Prezentacja programu PowerPoint</vt:lpstr>
      <vt:lpstr>Komunikacja z uczniami</vt:lpstr>
      <vt:lpstr>Komunikacja z uczniami </vt:lpstr>
      <vt:lpstr>Komunikacja z uczniami</vt:lpstr>
      <vt:lpstr>Komunikacja z uczniami</vt:lpstr>
      <vt:lpstr>Komunikacja z uczniami</vt:lpstr>
      <vt:lpstr>Komunikacja z uczniami</vt:lpstr>
      <vt:lpstr>Komunikacja z uczniami</vt:lpstr>
      <vt:lpstr> </vt:lpstr>
      <vt:lpstr>Komunikacja z uczniami</vt:lpstr>
      <vt:lpstr>Komunikacja z uczniami</vt:lpstr>
      <vt:lpstr> </vt:lpstr>
      <vt:lpstr>Komunikacja z uczniami</vt:lpstr>
      <vt:lpstr>Komunikacja z uczniami</vt:lpstr>
      <vt:lpstr>Komunikacja z uczniami</vt:lpstr>
      <vt:lpstr>Komunikacja z uczniami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Marcin Oleksak</dc:creator>
  <cp:lastModifiedBy>Anita Kadłubiska</cp:lastModifiedBy>
  <cp:revision>380</cp:revision>
  <dcterms:created xsi:type="dcterms:W3CDTF">2016-12-09T10:28:34Z</dcterms:created>
  <dcterms:modified xsi:type="dcterms:W3CDTF">2021-12-08T15:47:11Z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0x0101004A3B05668418954B9F9197D20C65EA1C</vt:lpwstr>
  </property>
</Properties>
</file>